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heme/theme2.xml" ContentType="application/vnd.openxmlformats-officedocument.them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activeX/activeX1.xml" ContentType="application/vnd.ms-office.activeX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7"/>
  </p:notesMasterIdLst>
  <p:sldIdLst>
    <p:sldId id="672" r:id="rId2"/>
    <p:sldId id="700" r:id="rId3"/>
    <p:sldId id="671" r:id="rId4"/>
    <p:sldId id="701" r:id="rId5"/>
    <p:sldId id="757" r:id="rId6"/>
    <p:sldId id="703" r:id="rId7"/>
    <p:sldId id="705" r:id="rId8"/>
    <p:sldId id="706" r:id="rId9"/>
    <p:sldId id="707" r:id="rId10"/>
    <p:sldId id="708" r:id="rId11"/>
    <p:sldId id="713" r:id="rId12"/>
    <p:sldId id="758" r:id="rId13"/>
    <p:sldId id="709" r:id="rId14"/>
    <p:sldId id="759" r:id="rId15"/>
    <p:sldId id="760" r:id="rId16"/>
    <p:sldId id="761" r:id="rId17"/>
    <p:sldId id="762" r:id="rId18"/>
    <p:sldId id="763" r:id="rId19"/>
    <p:sldId id="712" r:id="rId20"/>
    <p:sldId id="740" r:id="rId21"/>
    <p:sldId id="749" r:id="rId22"/>
    <p:sldId id="750" r:id="rId23"/>
    <p:sldId id="751" r:id="rId24"/>
    <p:sldId id="752" r:id="rId25"/>
    <p:sldId id="74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700" autoAdjust="0"/>
  </p:normalViewPr>
  <p:slideViewPr>
    <p:cSldViewPr>
      <p:cViewPr>
        <p:scale>
          <a:sx n="84" d="100"/>
          <a:sy n="84" d="100"/>
        </p:scale>
        <p:origin x="-1554" y="-606"/>
      </p:cViewPr>
      <p:guideLst>
        <p:guide orient="horz" pos="1999"/>
        <p:guide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heme" Target="../theme/theme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  <a:t>4/6/2021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55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9C3CA8E-AE7A-45E5-AAD3-DB1634119A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FD9BF62-8272-4D81-8597-57BA9A9AD2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学习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>
            <p:custDataLst>
              <p:tags r:id="rId1"/>
            </p:custDataLst>
          </p:nvPr>
        </p:nvSpPr>
        <p:spPr>
          <a:xfrm>
            <a:off x="0" y="6685004"/>
            <a:ext cx="12192000" cy="172995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矩形 313" hidden="1"/>
          <p:cNvSpPr/>
          <p:nvPr userDrawn="1">
            <p:custDataLst>
              <p:tags r:id="rId2"/>
            </p:custDataLst>
          </p:nvPr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3970" y="6426200"/>
            <a:ext cx="1586230" cy="414655"/>
          </a:xfrm>
          <a:prstGeom prst="rect">
            <a:avLst/>
          </a:prstGeom>
        </p:spPr>
      </p:pic>
      <p:cxnSp>
        <p:nvCxnSpPr>
          <p:cNvPr id="13" name="直接连接符 12"/>
          <p:cNvCxnSpPr/>
          <p:nvPr userDrawn="1">
            <p:custDataLst>
              <p:tags r:id="rId4"/>
            </p:custDataLst>
          </p:nvPr>
        </p:nvCxnSpPr>
        <p:spPr>
          <a:xfrm flipH="1">
            <a:off x="11245035" y="63727"/>
            <a:ext cx="0" cy="29752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>
            <p:custDataLst>
              <p:tags r:id="rId5"/>
            </p:custDataLst>
          </p:nvPr>
        </p:nvGrpSpPr>
        <p:grpSpPr>
          <a:xfrm>
            <a:off x="10161141" y="37639"/>
            <a:ext cx="179615" cy="323616"/>
            <a:chOff x="1720211" y="2436790"/>
            <a:chExt cx="1260281" cy="2463994"/>
          </a:xfrm>
        </p:grpSpPr>
        <p:sp>
          <p:nvSpPr>
            <p:cNvPr id="15" name="任意多边形 14"/>
            <p:cNvSpPr/>
            <p:nvPr>
              <p:custDataLst>
                <p:tags r:id="rId6"/>
              </p:custDataLst>
            </p:nvPr>
          </p:nvSpPr>
          <p:spPr>
            <a:xfrm flipH="1">
              <a:off x="1720211" y="3135506"/>
              <a:ext cx="1260281" cy="1765278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>
              <p:custDataLst>
                <p:tags r:id="rId7"/>
              </p:custDataLst>
            </p:nvPr>
          </p:nvSpPr>
          <p:spPr>
            <a:xfrm>
              <a:off x="1998488" y="2436790"/>
              <a:ext cx="770125" cy="1303553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83706" y="623037"/>
            <a:ext cx="3840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三年级孩子特点及应对策略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857965" y="599764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三年级语文学习特点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88151" y="630809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存在问题及应对策略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56361" y="623037"/>
            <a:ext cx="292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需要家长配合的事情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2" y="381004"/>
            <a:ext cx="730047" cy="730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207" y="1193813"/>
            <a:ext cx="11763528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36" y="366188"/>
            <a:ext cx="10516052" cy="1325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36" y="1826704"/>
            <a:ext cx="10516052" cy="4349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36" y="6356419"/>
            <a:ext cx="2743318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774" y="6356419"/>
            <a:ext cx="4114977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970" y="6356419"/>
            <a:ext cx="2743318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4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8.png"/><Relationship Id="rId2" Type="http://schemas.openxmlformats.org/officeDocument/2006/relationships/tags" Target="../tags/tag50.xml"/><Relationship Id="rId16" Type="http://schemas.openxmlformats.org/officeDocument/2006/relationships/image" Target="../media/image7.jpe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3.xml"/><Relationship Id="rId15" Type="http://schemas.openxmlformats.org/officeDocument/2006/relationships/image" Target="../media/image6.png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20.jpe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19.jpeg"/><Relationship Id="rId5" Type="http://schemas.openxmlformats.org/officeDocument/2006/relationships/tags" Target="../tags/tag152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13" Type="http://schemas.openxmlformats.org/officeDocument/2006/relationships/tags" Target="../tags/tag169.xml"/><Relationship Id="rId18" Type="http://schemas.openxmlformats.org/officeDocument/2006/relationships/image" Target="../media/image23.jpeg"/><Relationship Id="rId3" Type="http://schemas.openxmlformats.org/officeDocument/2006/relationships/tags" Target="../tags/tag159.xml"/><Relationship Id="rId21" Type="http://schemas.openxmlformats.org/officeDocument/2006/relationships/image" Target="../media/image26.jpeg"/><Relationship Id="rId7" Type="http://schemas.openxmlformats.org/officeDocument/2006/relationships/tags" Target="../tags/tag163.xml"/><Relationship Id="rId12" Type="http://schemas.openxmlformats.org/officeDocument/2006/relationships/tags" Target="../tags/tag168.xml"/><Relationship Id="rId17" Type="http://schemas.openxmlformats.org/officeDocument/2006/relationships/image" Target="../media/image22.jpeg"/><Relationship Id="rId2" Type="http://schemas.openxmlformats.org/officeDocument/2006/relationships/tags" Target="../tags/tag158.xml"/><Relationship Id="rId16" Type="http://schemas.openxmlformats.org/officeDocument/2006/relationships/image" Target="../media/image21.jpeg"/><Relationship Id="rId20" Type="http://schemas.openxmlformats.org/officeDocument/2006/relationships/image" Target="../media/image25.jpeg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tags" Target="../tags/tag167.xml"/><Relationship Id="rId5" Type="http://schemas.openxmlformats.org/officeDocument/2006/relationships/tags" Target="../tags/tag161.xml"/><Relationship Id="rId15" Type="http://schemas.openxmlformats.org/officeDocument/2006/relationships/slideLayout" Target="../slideLayouts/slideLayout11.xml"/><Relationship Id="rId10" Type="http://schemas.openxmlformats.org/officeDocument/2006/relationships/tags" Target="../tags/tag166.xml"/><Relationship Id="rId19" Type="http://schemas.openxmlformats.org/officeDocument/2006/relationships/image" Target="../media/image24.jpeg"/><Relationship Id="rId4" Type="http://schemas.openxmlformats.org/officeDocument/2006/relationships/tags" Target="../tags/tag160.xml"/><Relationship Id="rId9" Type="http://schemas.openxmlformats.org/officeDocument/2006/relationships/tags" Target="../tags/tag165.xml"/><Relationship Id="rId14" Type="http://schemas.openxmlformats.org/officeDocument/2006/relationships/tags" Target="../tags/tag170.xml"/><Relationship Id="rId22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tags" Target="../tags/tag183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tags" Target="../tags/tag182.xml"/><Relationship Id="rId17" Type="http://schemas.microsoft.com/office/2007/relationships/hdphoto" Target="../media/hdphoto3.wdp"/><Relationship Id="rId2" Type="http://schemas.openxmlformats.org/officeDocument/2006/relationships/tags" Target="../tags/tag172.xml"/><Relationship Id="rId16" Type="http://schemas.openxmlformats.org/officeDocument/2006/relationships/image" Target="../media/image28.png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5" Type="http://schemas.openxmlformats.org/officeDocument/2006/relationships/slideLayout" Target="../slideLayouts/slideLayout11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tags" Target="../tags/tag18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image" Target="../media/image29.png"/><Relationship Id="rId5" Type="http://schemas.openxmlformats.org/officeDocument/2006/relationships/tags" Target="../tags/tag189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188.xml"/><Relationship Id="rId9" Type="http://schemas.openxmlformats.org/officeDocument/2006/relationships/tags" Target="../tags/tag19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19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tags" Target="../tags/tag207.xml"/><Relationship Id="rId18" Type="http://schemas.openxmlformats.org/officeDocument/2006/relationships/tags" Target="../tags/tag212.xml"/><Relationship Id="rId3" Type="http://schemas.openxmlformats.org/officeDocument/2006/relationships/tags" Target="../tags/tag197.xml"/><Relationship Id="rId21" Type="http://schemas.openxmlformats.org/officeDocument/2006/relationships/slideLayout" Target="../slideLayouts/slideLayout11.xml"/><Relationship Id="rId7" Type="http://schemas.openxmlformats.org/officeDocument/2006/relationships/tags" Target="../tags/tag201.xml"/><Relationship Id="rId12" Type="http://schemas.openxmlformats.org/officeDocument/2006/relationships/tags" Target="../tags/tag206.xml"/><Relationship Id="rId17" Type="http://schemas.openxmlformats.org/officeDocument/2006/relationships/tags" Target="../tags/tag211.xml"/><Relationship Id="rId2" Type="http://schemas.openxmlformats.org/officeDocument/2006/relationships/tags" Target="../tags/tag196.xml"/><Relationship Id="rId16" Type="http://schemas.openxmlformats.org/officeDocument/2006/relationships/tags" Target="../tags/tag210.xml"/><Relationship Id="rId20" Type="http://schemas.openxmlformats.org/officeDocument/2006/relationships/tags" Target="../tags/tag214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5" Type="http://schemas.openxmlformats.org/officeDocument/2006/relationships/tags" Target="../tags/tag199.xml"/><Relationship Id="rId15" Type="http://schemas.openxmlformats.org/officeDocument/2006/relationships/tags" Target="../tags/tag209.xml"/><Relationship Id="rId10" Type="http://schemas.openxmlformats.org/officeDocument/2006/relationships/tags" Target="../tags/tag204.xml"/><Relationship Id="rId19" Type="http://schemas.openxmlformats.org/officeDocument/2006/relationships/tags" Target="../tags/tag213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tags" Target="../tags/tag20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tags" Target="../tags/tag227.xml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tags" Target="../tags/tag226.xml"/><Relationship Id="rId2" Type="http://schemas.openxmlformats.org/officeDocument/2006/relationships/tags" Target="../tags/tag216.xml"/><Relationship Id="rId16" Type="http://schemas.openxmlformats.org/officeDocument/2006/relationships/image" Target="../media/image33.png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tags" Target="../tags/tag225.xml"/><Relationship Id="rId5" Type="http://schemas.openxmlformats.org/officeDocument/2006/relationships/tags" Target="../tags/tag219.xml"/><Relationship Id="rId15" Type="http://schemas.openxmlformats.org/officeDocument/2006/relationships/image" Target="../media/image32.jpeg"/><Relationship Id="rId10" Type="http://schemas.openxmlformats.org/officeDocument/2006/relationships/tags" Target="../tags/tag224.xml"/><Relationship Id="rId4" Type="http://schemas.openxmlformats.org/officeDocument/2006/relationships/tags" Target="../tags/tag218.xml"/><Relationship Id="rId9" Type="http://schemas.openxmlformats.org/officeDocument/2006/relationships/tags" Target="../tags/tag223.xml"/><Relationship Id="rId14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2.xml"/><Relationship Id="rId4" Type="http://schemas.openxmlformats.org/officeDocument/2006/relationships/tags" Target="../tags/tag2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7.xml"/><Relationship Id="rId4" Type="http://schemas.openxmlformats.org/officeDocument/2006/relationships/tags" Target="../tags/tag2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9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tags" Target="../tags/tag250.xml"/><Relationship Id="rId18" Type="http://schemas.openxmlformats.org/officeDocument/2006/relationships/tags" Target="../tags/tag255.xml"/><Relationship Id="rId26" Type="http://schemas.openxmlformats.org/officeDocument/2006/relationships/slideLayout" Target="../slideLayouts/slideLayout11.xml"/><Relationship Id="rId3" Type="http://schemas.openxmlformats.org/officeDocument/2006/relationships/tags" Target="../tags/tag240.xml"/><Relationship Id="rId21" Type="http://schemas.openxmlformats.org/officeDocument/2006/relationships/tags" Target="../tags/tag258.xml"/><Relationship Id="rId7" Type="http://schemas.openxmlformats.org/officeDocument/2006/relationships/tags" Target="../tags/tag244.xml"/><Relationship Id="rId12" Type="http://schemas.openxmlformats.org/officeDocument/2006/relationships/tags" Target="../tags/tag249.xml"/><Relationship Id="rId17" Type="http://schemas.openxmlformats.org/officeDocument/2006/relationships/tags" Target="../tags/tag254.xml"/><Relationship Id="rId25" Type="http://schemas.openxmlformats.org/officeDocument/2006/relationships/tags" Target="../tags/tag262.xml"/><Relationship Id="rId2" Type="http://schemas.openxmlformats.org/officeDocument/2006/relationships/tags" Target="../tags/tag239.xml"/><Relationship Id="rId16" Type="http://schemas.openxmlformats.org/officeDocument/2006/relationships/tags" Target="../tags/tag253.xml"/><Relationship Id="rId20" Type="http://schemas.openxmlformats.org/officeDocument/2006/relationships/tags" Target="../tags/tag257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tags" Target="../tags/tag248.xml"/><Relationship Id="rId24" Type="http://schemas.openxmlformats.org/officeDocument/2006/relationships/tags" Target="../tags/tag261.xml"/><Relationship Id="rId5" Type="http://schemas.openxmlformats.org/officeDocument/2006/relationships/tags" Target="../tags/tag242.xml"/><Relationship Id="rId15" Type="http://schemas.openxmlformats.org/officeDocument/2006/relationships/tags" Target="../tags/tag252.xml"/><Relationship Id="rId23" Type="http://schemas.openxmlformats.org/officeDocument/2006/relationships/tags" Target="../tags/tag260.xml"/><Relationship Id="rId10" Type="http://schemas.openxmlformats.org/officeDocument/2006/relationships/tags" Target="../tags/tag247.xml"/><Relationship Id="rId19" Type="http://schemas.openxmlformats.org/officeDocument/2006/relationships/tags" Target="../tags/tag256.xml"/><Relationship Id="rId4" Type="http://schemas.openxmlformats.org/officeDocument/2006/relationships/tags" Target="../tags/tag241.xml"/><Relationship Id="rId9" Type="http://schemas.openxmlformats.org/officeDocument/2006/relationships/tags" Target="../tags/tag246.xml"/><Relationship Id="rId14" Type="http://schemas.openxmlformats.org/officeDocument/2006/relationships/tags" Target="../tags/tag251.xml"/><Relationship Id="rId22" Type="http://schemas.openxmlformats.org/officeDocument/2006/relationships/tags" Target="../tags/tag25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0.xml"/><Relationship Id="rId3" Type="http://schemas.openxmlformats.org/officeDocument/2006/relationships/tags" Target="../tags/tag265.xml"/><Relationship Id="rId7" Type="http://schemas.openxmlformats.org/officeDocument/2006/relationships/tags" Target="../tags/tag269.xm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266.xml"/><Relationship Id="rId9" Type="http://schemas.openxmlformats.org/officeDocument/2006/relationships/tags" Target="../tags/tag27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79.xml"/><Relationship Id="rId3" Type="http://schemas.openxmlformats.org/officeDocument/2006/relationships/tags" Target="../tags/tag274.xml"/><Relationship Id="rId7" Type="http://schemas.openxmlformats.org/officeDocument/2006/relationships/tags" Target="../tags/tag278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275.xml"/><Relationship Id="rId9" Type="http://schemas.openxmlformats.org/officeDocument/2006/relationships/tags" Target="../tags/tag28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13" Type="http://schemas.openxmlformats.org/officeDocument/2006/relationships/tags" Target="../tags/tag293.xml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12" Type="http://schemas.openxmlformats.org/officeDocument/2006/relationships/tags" Target="../tags/tag292.xml"/><Relationship Id="rId17" Type="http://schemas.openxmlformats.org/officeDocument/2006/relationships/image" Target="../media/image35.jpeg"/><Relationship Id="rId2" Type="http://schemas.openxmlformats.org/officeDocument/2006/relationships/tags" Target="../tags/tag282.xml"/><Relationship Id="rId16" Type="http://schemas.openxmlformats.org/officeDocument/2006/relationships/image" Target="../media/image34.jpeg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1" Type="http://schemas.openxmlformats.org/officeDocument/2006/relationships/tags" Target="../tags/tag291.xml"/><Relationship Id="rId5" Type="http://schemas.openxmlformats.org/officeDocument/2006/relationships/tags" Target="../tags/tag285.xml"/><Relationship Id="rId15" Type="http://schemas.openxmlformats.org/officeDocument/2006/relationships/slideLayout" Target="../slideLayouts/slideLayout11.xml"/><Relationship Id="rId10" Type="http://schemas.openxmlformats.org/officeDocument/2006/relationships/tags" Target="../tags/tag290.xml"/><Relationship Id="rId4" Type="http://schemas.openxmlformats.org/officeDocument/2006/relationships/tags" Target="../tags/tag284.xml"/><Relationship Id="rId9" Type="http://schemas.openxmlformats.org/officeDocument/2006/relationships/tags" Target="../tags/tag289.xml"/><Relationship Id="rId14" Type="http://schemas.openxmlformats.org/officeDocument/2006/relationships/tags" Target="../tags/tag29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3" Type="http://schemas.openxmlformats.org/officeDocument/2006/relationships/tags" Target="../tags/tag297.xml"/><Relationship Id="rId7" Type="http://schemas.openxmlformats.org/officeDocument/2006/relationships/tags" Target="../tags/tag301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11" Type="http://schemas.openxmlformats.org/officeDocument/2006/relationships/tags" Target="../tags/tag305.xml"/><Relationship Id="rId5" Type="http://schemas.openxmlformats.org/officeDocument/2006/relationships/tags" Target="../tags/tag299.xml"/><Relationship Id="rId10" Type="http://schemas.openxmlformats.org/officeDocument/2006/relationships/tags" Target="../tags/tag304.xml"/><Relationship Id="rId4" Type="http://schemas.openxmlformats.org/officeDocument/2006/relationships/tags" Target="../tags/tag298.xml"/><Relationship Id="rId9" Type="http://schemas.openxmlformats.org/officeDocument/2006/relationships/tags" Target="../tags/tag30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13.xml"/><Relationship Id="rId13" Type="http://schemas.openxmlformats.org/officeDocument/2006/relationships/tags" Target="../tags/tag318.xml"/><Relationship Id="rId18" Type="http://schemas.openxmlformats.org/officeDocument/2006/relationships/slideLayout" Target="../slideLayouts/slideLayout11.xml"/><Relationship Id="rId3" Type="http://schemas.openxmlformats.org/officeDocument/2006/relationships/tags" Target="../tags/tag308.xml"/><Relationship Id="rId21" Type="http://schemas.openxmlformats.org/officeDocument/2006/relationships/image" Target="../media/image37.png"/><Relationship Id="rId7" Type="http://schemas.openxmlformats.org/officeDocument/2006/relationships/tags" Target="../tags/tag312.xml"/><Relationship Id="rId12" Type="http://schemas.openxmlformats.org/officeDocument/2006/relationships/tags" Target="../tags/tag317.xml"/><Relationship Id="rId17" Type="http://schemas.openxmlformats.org/officeDocument/2006/relationships/tags" Target="../tags/tag322.xml"/><Relationship Id="rId2" Type="http://schemas.openxmlformats.org/officeDocument/2006/relationships/tags" Target="../tags/tag307.xml"/><Relationship Id="rId16" Type="http://schemas.openxmlformats.org/officeDocument/2006/relationships/tags" Target="../tags/tag321.xml"/><Relationship Id="rId20" Type="http://schemas.microsoft.com/office/2007/relationships/hdphoto" Target="../media/hdphoto4.wdp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tags" Target="../tags/tag316.xml"/><Relationship Id="rId5" Type="http://schemas.openxmlformats.org/officeDocument/2006/relationships/tags" Target="../tags/tag310.xml"/><Relationship Id="rId15" Type="http://schemas.openxmlformats.org/officeDocument/2006/relationships/tags" Target="../tags/tag320.xml"/><Relationship Id="rId10" Type="http://schemas.openxmlformats.org/officeDocument/2006/relationships/tags" Target="../tags/tag315.xml"/><Relationship Id="rId19" Type="http://schemas.openxmlformats.org/officeDocument/2006/relationships/image" Target="../media/image36.png"/><Relationship Id="rId4" Type="http://schemas.openxmlformats.org/officeDocument/2006/relationships/tags" Target="../tags/tag309.xml"/><Relationship Id="rId9" Type="http://schemas.openxmlformats.org/officeDocument/2006/relationships/tags" Target="../tags/tag314.xml"/><Relationship Id="rId14" Type="http://schemas.openxmlformats.org/officeDocument/2006/relationships/tags" Target="../tags/tag3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2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image" Target="../media/image11.png"/><Relationship Id="rId2" Type="http://schemas.openxmlformats.org/officeDocument/2006/relationships/tags" Target="../tags/tag71.xml"/><Relationship Id="rId16" Type="http://schemas.openxmlformats.org/officeDocument/2006/relationships/image" Target="../media/image10.png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image" Target="../media/image9.png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image" Target="../media/image13.png"/><Relationship Id="rId3" Type="http://schemas.openxmlformats.org/officeDocument/2006/relationships/video" Target="../media/media1.mp4"/><Relationship Id="rId7" Type="http://schemas.openxmlformats.org/officeDocument/2006/relationships/tags" Target="../tags/tag89.xml"/><Relationship Id="rId12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tags" Target="../tags/tag85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26" Type="http://schemas.microsoft.com/office/2007/relationships/hdphoto" Target="../media/hdphoto2.wdp"/><Relationship Id="rId3" Type="http://schemas.openxmlformats.org/officeDocument/2006/relationships/tags" Target="../tags/tag96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5" Type="http://schemas.openxmlformats.org/officeDocument/2006/relationships/image" Target="../media/image16.png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0" Type="http://schemas.openxmlformats.org/officeDocument/2006/relationships/tags" Target="../tags/tag113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24" Type="http://schemas.microsoft.com/office/2007/relationships/hdphoto" Target="../media/hdphoto1.wdp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23" Type="http://schemas.openxmlformats.org/officeDocument/2006/relationships/image" Target="../media/image15.png"/><Relationship Id="rId10" Type="http://schemas.openxmlformats.org/officeDocument/2006/relationships/tags" Target="../tags/tag103.xml"/><Relationship Id="rId19" Type="http://schemas.openxmlformats.org/officeDocument/2006/relationships/tags" Target="../tags/tag112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Relationship Id="rId22" Type="http://schemas.openxmlformats.org/officeDocument/2006/relationships/image" Target="../media/image14.jpeg"/><Relationship Id="rId27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slideLayout" Target="../slideLayouts/slideLayout11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microsoft.com/office/2007/relationships/hdphoto" Target="../media/hdphoto2.wdp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image" Target="../media/image16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microsoft.com/office/2007/relationships/hdphoto" Target="../media/hdphoto1.wdp"/><Relationship Id="rId5" Type="http://schemas.openxmlformats.org/officeDocument/2006/relationships/tags" Target="../tags/tag135.xml"/><Relationship Id="rId10" Type="http://schemas.openxmlformats.org/officeDocument/2006/relationships/image" Target="../media/image15.png"/><Relationship Id="rId4" Type="http://schemas.openxmlformats.org/officeDocument/2006/relationships/tags" Target="../tags/tag134.xml"/><Relationship Id="rId9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1"/>
            </p:custDataLst>
          </p:nvPr>
        </p:nvSpPr>
        <p:spPr>
          <a:xfrm>
            <a:off x="2844922" y="2664889"/>
            <a:ext cx="6604284" cy="459336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spc="6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共筑孩子成才</a:t>
            </a:r>
            <a:r>
              <a:rPr lang="zh-CN" altLang="en-US" sz="3200" spc="600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路主题家长会</a:t>
            </a:r>
            <a:endParaRPr lang="zh-CN" altLang="en-US" sz="3200" spc="600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2980396" y="3327433"/>
            <a:ext cx="59607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064175" y="4140268"/>
            <a:ext cx="365775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+mn-ea"/>
              </a:rPr>
              <a:t>宣讲人：某某某    时间：</a:t>
            </a:r>
            <a:r>
              <a:rPr lang="en-US" altLang="zh-CN" sz="1600" smtClean="0">
                <a:solidFill>
                  <a:schemeClr val="bg1"/>
                </a:solidFill>
                <a:latin typeface="+mn-ea"/>
              </a:rPr>
              <a:t>20XX.XX</a:t>
            </a: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7513" y="2006577"/>
            <a:ext cx="1625811" cy="224361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176480" y="2210463"/>
            <a:ext cx="1016044" cy="100500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-1" y="685720"/>
            <a:ext cx="730662" cy="79032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119879" y="2467986"/>
            <a:ext cx="4054475" cy="132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330" b="1" dirty="0">
                <a:solidFill>
                  <a:srgbClr val="FF003B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第 </a:t>
            </a:r>
            <a:r>
              <a:rPr lang="en-US" altLang="zh-CN" sz="5330" b="1" dirty="0">
                <a:solidFill>
                  <a:srgbClr val="FF003B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 </a:t>
            </a:r>
            <a:r>
              <a:rPr lang="zh-CN" altLang="en-US" sz="5330" b="1" dirty="0">
                <a:solidFill>
                  <a:srgbClr val="FF003B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节  弹力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617595" y="838200"/>
            <a:ext cx="50590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rgbClr val="07B2D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第七章 </a:t>
            </a:r>
            <a:r>
              <a:rPr lang="en-US" altLang="zh-CN" sz="8000">
                <a:solidFill>
                  <a:srgbClr val="07B2D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8000">
                <a:solidFill>
                  <a:srgbClr val="07B2D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力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7" t="22490" r="17119" b="2031"/>
          <a:stretch>
            <a:fillRect/>
          </a:stretch>
        </p:blipFill>
        <p:spPr>
          <a:xfrm>
            <a:off x="3962400" y="4100195"/>
            <a:ext cx="1851025" cy="20999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 cstate="print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100195"/>
            <a:ext cx="2421255" cy="213995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1899285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900000" y="3662655"/>
            <a:ext cx="1147125" cy="848330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28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900000" y="2167088"/>
            <a:ext cx="1272503" cy="717974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28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00000" y="4248727"/>
            <a:ext cx="711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/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99795" y="1358900"/>
            <a:ext cx="315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弹力产生的条件：</a:t>
            </a: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900000" y="1991712"/>
            <a:ext cx="3848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）两物体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相互接触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；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900000" y="2638699"/>
            <a:ext cx="4141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）物体发生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弹性形变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900000" y="3696081"/>
            <a:ext cx="23698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5.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弹力的</a:t>
            </a:r>
            <a:r>
              <a:rPr lang="zh-CN" altLang="en-US" sz="2800">
                <a:solidFill>
                  <a:srgbClr val="FFC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方向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：</a:t>
            </a: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899795" y="4219575"/>
            <a:ext cx="102184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物体受到的弹力的方向与施力物体的形变方向相反。也可以说成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与发生形变的方向相反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2271395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25" name="文本框 24"/>
          <p:cNvSpPr txBox="1"/>
          <p:nvPr>
            <p:custDataLst>
              <p:tags r:id="rId2"/>
            </p:custDataLst>
          </p:nvPr>
        </p:nvSpPr>
        <p:spPr>
          <a:xfrm>
            <a:off x="956945" y="786765"/>
            <a:ext cx="106438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生活中，大家都接触过橡皮筋。我们在拉橡皮筋或压缩弹簧的时候会发现：用的力越大，橡皮筋发生的形变也越大。这说明了什么？</a:t>
            </a: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905260" y="2245284"/>
            <a:ext cx="3488517" cy="2461740"/>
            <a:chOff x="7122650" y="1398159"/>
            <a:chExt cx="3488517" cy="2673326"/>
          </a:xfrm>
        </p:grpSpPr>
        <p:pic>
          <p:nvPicPr>
            <p:cNvPr id="35" name="图片 3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2650" y="1398159"/>
              <a:ext cx="3488517" cy="222370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8222656" y="3671375"/>
              <a:ext cx="1288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微软雅黑" panose="020B0503020204020204" charset="-122"/>
                  <a:ea typeface="微软雅黑"/>
                </a:rPr>
                <a:t>拉橡皮筋</a:t>
              </a:r>
            </a:p>
          </p:txBody>
        </p:sp>
      </p:grp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900000" y="4572022"/>
            <a:ext cx="3690691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6.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决定</a:t>
            </a:r>
            <a:r>
              <a:rPr lang="zh-CN" altLang="en-US" sz="2800">
                <a:solidFill>
                  <a:srgbClr val="FFC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弹力大小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的因素：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899795" y="5257800"/>
            <a:ext cx="107397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弹力大小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与弹簧的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形变程度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有关：在弹性限度内，弹簧伸长（或压缩）的长度越大，弹力越大。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23558" name="图片 24582" descr="0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781800" y="2245360"/>
            <a:ext cx="3380105" cy="208534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8001000" y="4572000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压缩弹簧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组合 20495"/>
          <p:cNvGrpSpPr/>
          <p:nvPr>
            <p:custDataLst>
              <p:tags r:id="rId1"/>
            </p:custDataLst>
          </p:nvPr>
        </p:nvGrpSpPr>
        <p:grpSpPr>
          <a:xfrm>
            <a:off x="1905000" y="1646238"/>
            <a:ext cx="8153400" cy="3937000"/>
            <a:chOff x="288" y="1104"/>
            <a:chExt cx="5136" cy="2480"/>
          </a:xfrm>
        </p:grpSpPr>
        <p:pic>
          <p:nvPicPr>
            <p:cNvPr id="14340" name="Picture 11" descr="200902030948094736150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968" y="1117"/>
              <a:ext cx="2001" cy="1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1" name="Picture 6" descr="e44c70d3a3b616f18ee960a49da8827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3744" y="1104"/>
              <a:ext cx="1680" cy="1200"/>
            </a:xfrm>
            <a:prstGeom prst="rect">
              <a:avLst/>
            </a:prstGeom>
            <a:noFill/>
            <a:ln w="9525" cap="flat" cmpd="sng">
              <a:solidFill>
                <a:schemeClr val="lt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4342" name="Picture 7" descr="4533950_352d4d71d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288" y="1104"/>
              <a:ext cx="1632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3" name="Picture 8" descr="磁铁吸引铁钉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1968" y="2384"/>
              <a:ext cx="1728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4" name="Picture 9" descr="251288_wcl20080420-jingming-4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288" y="2384"/>
              <a:ext cx="1632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5" name="Picture 10" descr="123bizhi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3744" y="2384"/>
              <a:ext cx="1680" cy="1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6" name="矩形 20493"/>
            <p:cNvSpPr/>
            <p:nvPr>
              <p:custDataLst>
                <p:tags r:id="rId14"/>
              </p:custDataLst>
            </p:nvPr>
          </p:nvSpPr>
          <p:spPr>
            <a:xfrm>
              <a:off x="3696" y="1117"/>
              <a:ext cx="46" cy="1179"/>
            </a:xfrm>
            <a:prstGeom prst="rect">
              <a:avLst/>
            </a:prstGeom>
            <a:solidFill>
              <a:srgbClr val="CDFFFF"/>
            </a:solidFill>
            <a:ln w="9525" cap="flat" cmpd="sng">
              <a:solidFill>
                <a:srgbClr val="CD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1" name="Picture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400" y="3729038"/>
            <a:ext cx="1722438" cy="194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8600" y="1646238"/>
            <a:ext cx="1722438" cy="194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4800" y="3703638"/>
            <a:ext cx="1722438" cy="194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79705" y="288290"/>
            <a:ext cx="2271395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14337" name="Text Box 2"/>
          <p:cNvSpPr txBox="1"/>
          <p:nvPr>
            <p:custDataLst>
              <p:tags r:id="rId6"/>
            </p:custDataLst>
          </p:nvPr>
        </p:nvSpPr>
        <p:spPr>
          <a:xfrm>
            <a:off x="900000" y="914400"/>
            <a:ext cx="7231063" cy="4914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辨析：下图中哪些物体间的作用力属于弹力？</a:t>
            </a:r>
          </a:p>
        </p:txBody>
      </p:sp>
      <p:sp>
        <p:nvSpPr>
          <p:cNvPr id="2" name="Text Box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9200" y="5867400"/>
            <a:ext cx="6545263" cy="521970"/>
          </a:xfrm>
          <a:custGeom>
            <a:avLst/>
            <a:gdLst>
              <a:gd name="T0" fmla="*/ 6546215 w 6546215"/>
              <a:gd name="T1" fmla="*/ 295081 h 590162"/>
              <a:gd name="T2" fmla="*/ 3273107 w 6546215"/>
              <a:gd name="T3" fmla="*/ 590162 h 590162"/>
              <a:gd name="T4" fmla="*/ 0 w 6546215"/>
              <a:gd name="T5" fmla="*/ 295081 h 590162"/>
              <a:gd name="T6" fmla="*/ 3273107 w 6546215"/>
              <a:gd name="T7" fmla="*/ 0 h 590162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6546215"/>
              <a:gd name="T13" fmla="*/ 0 h 590162"/>
              <a:gd name="T14" fmla="*/ 6546215 w 6546215"/>
              <a:gd name="T15" fmla="*/ 590162 h 5901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46215" h="590162">
                <a:moveTo>
                  <a:pt x="0" y="0"/>
                </a:moveTo>
                <a:lnTo>
                  <a:pt x="6447852" y="0"/>
                </a:lnTo>
                <a:lnTo>
                  <a:pt x="6546215" y="98362"/>
                </a:lnTo>
                <a:lnTo>
                  <a:pt x="6546215" y="590162"/>
                </a:lnTo>
                <a:lnTo>
                  <a:pt x="98362" y="590162"/>
                </a:lnTo>
                <a:lnTo>
                  <a:pt x="0" y="49179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2B4D6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可见：压力、支持力、拉力都属于弹力。</a:t>
            </a: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177966" y="3075709"/>
            <a:ext cx="1147125" cy="2022221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1884218" y="2274736"/>
            <a:ext cx="1272503" cy="502679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634836" y="4248727"/>
            <a:ext cx="711200" cy="434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260000" y="1293741"/>
            <a:ext cx="2786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/>
              </a:rPr>
              <a:t>            </a:t>
            </a:r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文本框 37"/>
          <p:cNvSpPr txBox="1"/>
          <p:nvPr>
            <p:custDataLst>
              <p:tags r:id="rId6"/>
            </p:custDataLst>
          </p:nvPr>
        </p:nvSpPr>
        <p:spPr>
          <a:xfrm>
            <a:off x="1260000" y="2951410"/>
            <a:ext cx="710989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在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弹性限度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内，弹簧受到的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拉力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越大，弹簧的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伸长量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就越长。</a:t>
            </a:r>
          </a:p>
        </p:txBody>
      </p:sp>
      <p:sp>
        <p:nvSpPr>
          <p:cNvPr id="41" name="文本框 40"/>
          <p:cNvSpPr txBox="1"/>
          <p:nvPr>
            <p:custDataLst>
              <p:tags r:id="rId7"/>
            </p:custDataLst>
          </p:nvPr>
        </p:nvSpPr>
        <p:spPr>
          <a:xfrm>
            <a:off x="1260000" y="2528777"/>
            <a:ext cx="2425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原理：</a:t>
            </a:r>
          </a:p>
        </p:txBody>
      </p:sp>
      <p:sp>
        <p:nvSpPr>
          <p:cNvPr id="42" name="文本框 41"/>
          <p:cNvSpPr txBox="1"/>
          <p:nvPr>
            <p:custDataLst>
              <p:tags r:id="rId8"/>
            </p:custDataLst>
          </p:nvPr>
        </p:nvSpPr>
        <p:spPr>
          <a:xfrm>
            <a:off x="1260000" y="1756945"/>
            <a:ext cx="591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测量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力的大小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的工具叫做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弹簧测力计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44" name="文本框 43"/>
          <p:cNvSpPr txBox="1"/>
          <p:nvPr>
            <p:custDataLst>
              <p:tags r:id="rId9"/>
            </p:custDataLst>
          </p:nvPr>
        </p:nvSpPr>
        <p:spPr>
          <a:xfrm>
            <a:off x="1260000" y="4514039"/>
            <a:ext cx="2425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结构：</a:t>
            </a:r>
          </a:p>
        </p:txBody>
      </p:sp>
      <p:sp>
        <p:nvSpPr>
          <p:cNvPr id="45" name="文本框 44"/>
          <p:cNvSpPr txBox="1"/>
          <p:nvPr>
            <p:custDataLst>
              <p:tags r:id="rId10"/>
            </p:custDataLst>
          </p:nvPr>
        </p:nvSpPr>
        <p:spPr>
          <a:xfrm>
            <a:off x="1260000" y="5105389"/>
            <a:ext cx="666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主要由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刻度盘、弹簧、指针、挂钩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等组成。</a:t>
            </a: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1260000" y="1154284"/>
            <a:ext cx="2425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概念：</a:t>
            </a:r>
          </a:p>
        </p:txBody>
      </p:sp>
      <p:grpSp>
        <p:nvGrpSpPr>
          <p:cNvPr id="22" name="组合 21"/>
          <p:cNvGrpSpPr/>
          <p:nvPr>
            <p:custDataLst>
              <p:tags r:id="rId12"/>
            </p:custDataLst>
          </p:nvPr>
        </p:nvGrpSpPr>
        <p:grpSpPr>
          <a:xfrm>
            <a:off x="8744731" y="914400"/>
            <a:ext cx="2942342" cy="5357091"/>
            <a:chOff x="9038232" y="3401041"/>
            <a:chExt cx="2209937" cy="2682687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8232" y="3401041"/>
              <a:ext cx="2184917" cy="2252521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>
              <p:custDataLst>
                <p:tags r:id="rId14"/>
              </p:custDataLst>
            </p:nvPr>
          </p:nvSpPr>
          <p:spPr>
            <a:xfrm>
              <a:off x="9214619" y="5714396"/>
              <a:ext cx="2033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charset="-122"/>
                  <a:ea typeface="微软雅黑"/>
                </a:rPr>
                <a:t>弹簧测力计结构图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2" grpId="0"/>
      <p:bldP spid="44" grpId="0"/>
      <p:bldP spid="45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8" name="Rectangle 7"/>
          <p:cNvSpPr/>
          <p:nvPr>
            <p:custDataLst>
              <p:tags r:id="rId1"/>
            </p:custDataLst>
          </p:nvPr>
        </p:nvSpPr>
        <p:spPr>
          <a:xfrm>
            <a:off x="914400" y="2743042"/>
            <a:ext cx="79641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）看指针是否指在</a:t>
            </a:r>
            <a:r>
              <a:rPr lang="zh-CN" altLang="en-US" sz="2800">
                <a:solidFill>
                  <a:srgbClr val="FFC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零刻度处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，若不在要</a:t>
            </a:r>
            <a:r>
              <a:rPr lang="zh-CN" altLang="en-US" sz="2800">
                <a:solidFill>
                  <a:srgbClr val="FFC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调零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； </a:t>
            </a:r>
          </a:p>
        </p:txBody>
      </p:sp>
      <p:sp>
        <p:nvSpPr>
          <p:cNvPr id="2" name="文本框 40962"/>
          <p:cNvSpPr txBox="1"/>
          <p:nvPr>
            <p:custDataLst>
              <p:tags r:id="rId2"/>
            </p:custDataLst>
          </p:nvPr>
        </p:nvSpPr>
        <p:spPr>
          <a:xfrm>
            <a:off x="900000" y="836930"/>
            <a:ext cx="351536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ang="5400000"/>
                  <a:tileRect/>
                </a:gra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弹簧测力计的使用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99795" y="1504315"/>
            <a:ext cx="217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使用前：</a:t>
            </a:r>
          </a:p>
        </p:txBody>
      </p:sp>
      <p:sp>
        <p:nvSpPr>
          <p:cNvPr id="4" name="Text Box 3"/>
          <p:cNvSpPr txBox="1"/>
          <p:nvPr>
            <p:custDataLst>
              <p:tags r:id="rId4"/>
            </p:custDataLst>
          </p:nvPr>
        </p:nvSpPr>
        <p:spPr>
          <a:xfrm>
            <a:off x="914400" y="2133283"/>
            <a:ext cx="37480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）观察：量程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  <p:sp>
        <p:nvSpPr>
          <p:cNvPr id="41986" name="矩形标注 41985"/>
          <p:cNvSpPr/>
          <p:nvPr>
            <p:custDataLst>
              <p:tags r:id="rId6"/>
            </p:custDataLst>
          </p:nvPr>
        </p:nvSpPr>
        <p:spPr>
          <a:xfrm>
            <a:off x="2388870" y="5638800"/>
            <a:ext cx="2420620" cy="1059815"/>
          </a:xfrm>
          <a:prstGeom prst="wedgeRectCallout">
            <a:avLst>
              <a:gd name="adj1" fmla="val -8495"/>
              <a:gd name="adj2" fmla="val -85537"/>
            </a:avLst>
          </a:prstGeom>
          <a:solidFill>
            <a:schemeClr val="bg1"/>
          </a:solidFill>
          <a:ln w="9525" cap="flat" cmpd="sng">
            <a:solidFill>
              <a:srgbClr val="02B4D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量程：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0~5  N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分度值：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0.2N</a:t>
            </a:r>
          </a:p>
        </p:txBody>
      </p:sp>
      <p:sp>
        <p:nvSpPr>
          <p:cNvPr id="41987" name="矩形标注 41986"/>
          <p:cNvSpPr/>
          <p:nvPr>
            <p:custDataLst>
              <p:tags r:id="rId7"/>
            </p:custDataLst>
          </p:nvPr>
        </p:nvSpPr>
        <p:spPr>
          <a:xfrm>
            <a:off x="4942205" y="5562600"/>
            <a:ext cx="2667000" cy="1039495"/>
          </a:xfrm>
          <a:prstGeom prst="wedgeRectCallout">
            <a:avLst>
              <a:gd name="adj1" fmla="val -16389"/>
              <a:gd name="adj2" fmla="val -94935"/>
            </a:avLst>
          </a:prstGeom>
          <a:noFill/>
          <a:ln w="9525" cap="flat" cmpd="sng">
            <a:solidFill>
              <a:srgbClr val="02B4D6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800000"/>
                </a:solidFill>
              </a14:hiddenFill>
            </a:ext>
          </a:extLst>
        </p:spPr>
        <p:txBody>
          <a:bodyPr anchor="t" anchorCtr="0"/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量程：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0~2.5  N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分度值：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0.05N</a:t>
            </a:r>
          </a:p>
        </p:txBody>
      </p:sp>
      <p:sp>
        <p:nvSpPr>
          <p:cNvPr id="41988" name="矩形标注 41987"/>
          <p:cNvSpPr/>
          <p:nvPr>
            <p:custDataLst>
              <p:tags r:id="rId8"/>
            </p:custDataLst>
          </p:nvPr>
        </p:nvSpPr>
        <p:spPr>
          <a:xfrm>
            <a:off x="7696200" y="5562600"/>
            <a:ext cx="2471420" cy="1039495"/>
          </a:xfrm>
          <a:prstGeom prst="wedgeRectCallout">
            <a:avLst>
              <a:gd name="adj1" fmla="val -25097"/>
              <a:gd name="adj2" fmla="val -96694"/>
            </a:avLst>
          </a:prstGeom>
          <a:solidFill>
            <a:schemeClr val="bg1"/>
          </a:solidFill>
          <a:ln w="95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量程：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0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~10 N</a:t>
            </a:r>
          </a:p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分度值：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0.2N</a:t>
            </a:r>
          </a:p>
        </p:txBody>
      </p:sp>
      <p:pic>
        <p:nvPicPr>
          <p:cNvPr id="44036" name="内容占位符 41988" descr="苛"/>
          <p:cNvPicPr>
            <a:picLocks noGrp="1" noRot="1" noChangeAspect="1"/>
          </p:cNvPicPr>
          <p:nvPr>
            <p:ph idx="4294967295"/>
            <p:custDataLst>
              <p:tags r:id="rId9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891790" y="3429000"/>
            <a:ext cx="5923915" cy="2091690"/>
          </a:xfr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  <p:bldP spid="3" grpId="0"/>
      <p:bldP spid="4" grpId="0"/>
      <p:bldP spid="41986" grpId="0" animBg="1"/>
      <p:bldP spid="41987" grpId="0" animBg="1"/>
      <p:bldP spid="419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2" name="ShockwaveFlash1" r:id="rId3" imgW="10256520" imgH="5062855"/>
        </mc:Choice>
        <mc:Fallback>
          <p:control name="ShockwaveFlash1" r:id="rId3" imgW="10256520" imgH="506285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11238" y="1200150"/>
                  <a:ext cx="10256837" cy="50625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spd="slow" advClick="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  <p:sp>
        <p:nvSpPr>
          <p:cNvPr id="29" name="文本框 3"/>
          <p:cNvSpPr/>
          <p:nvPr>
            <p:custDataLst>
              <p:tags r:id="rId2"/>
            </p:custDataLst>
          </p:nvPr>
        </p:nvSpPr>
        <p:spPr>
          <a:xfrm>
            <a:off x="899795" y="1473200"/>
            <a:ext cx="2960370" cy="578486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了解量程</a:t>
            </a:r>
          </a:p>
        </p:txBody>
      </p:sp>
      <p:sp>
        <p:nvSpPr>
          <p:cNvPr id="30" name="文本框 4"/>
          <p:cNvSpPr/>
          <p:nvPr>
            <p:custDataLst>
              <p:tags r:id="rId3"/>
            </p:custDataLst>
          </p:nvPr>
        </p:nvSpPr>
        <p:spPr>
          <a:xfrm>
            <a:off x="883285" y="2465070"/>
            <a:ext cx="3002915" cy="578486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明确分度值</a:t>
            </a:r>
          </a:p>
        </p:txBody>
      </p:sp>
      <p:sp>
        <p:nvSpPr>
          <p:cNvPr id="31" name="文本框 5"/>
          <p:cNvSpPr/>
          <p:nvPr>
            <p:custDataLst>
              <p:tags r:id="rId4"/>
            </p:custDataLst>
          </p:nvPr>
        </p:nvSpPr>
        <p:spPr>
          <a:xfrm>
            <a:off x="960120" y="3329305"/>
            <a:ext cx="2884805" cy="57844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校零</a:t>
            </a:r>
          </a:p>
        </p:txBody>
      </p:sp>
      <p:sp>
        <p:nvSpPr>
          <p:cNvPr id="32" name="文本框 6"/>
          <p:cNvSpPr/>
          <p:nvPr>
            <p:custDataLst>
              <p:tags r:id="rId5"/>
            </p:custDataLst>
          </p:nvPr>
        </p:nvSpPr>
        <p:spPr>
          <a:xfrm>
            <a:off x="891540" y="4572000"/>
            <a:ext cx="2968625" cy="578486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测量</a:t>
            </a:r>
          </a:p>
        </p:txBody>
      </p:sp>
      <p:sp>
        <p:nvSpPr>
          <p:cNvPr id="33" name="文本框 7"/>
          <p:cNvSpPr/>
          <p:nvPr>
            <p:custDataLst>
              <p:tags r:id="rId6"/>
            </p:custDataLst>
          </p:nvPr>
        </p:nvSpPr>
        <p:spPr>
          <a:xfrm>
            <a:off x="883285" y="5943600"/>
            <a:ext cx="3003550" cy="578486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读数</a:t>
            </a:r>
          </a:p>
        </p:txBody>
      </p:sp>
      <p:sp>
        <p:nvSpPr>
          <p:cNvPr id="34" name="文本框 8"/>
          <p:cNvSpPr/>
          <p:nvPr>
            <p:custDataLst>
              <p:tags r:id="rId7"/>
            </p:custDataLst>
          </p:nvPr>
        </p:nvSpPr>
        <p:spPr>
          <a:xfrm>
            <a:off x="4495800" y="1434465"/>
            <a:ext cx="4518660" cy="57888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待测力的大小在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量程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之内</a:t>
            </a:r>
          </a:p>
        </p:txBody>
      </p:sp>
      <p:sp>
        <p:nvSpPr>
          <p:cNvPr id="35" name="文本框 9"/>
          <p:cNvSpPr/>
          <p:nvPr>
            <p:custDataLst>
              <p:tags r:id="rId8"/>
            </p:custDataLst>
          </p:nvPr>
        </p:nvSpPr>
        <p:spPr>
          <a:xfrm>
            <a:off x="4572000" y="3272155"/>
            <a:ext cx="4443095" cy="57844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指针与零刻度线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对齐</a:t>
            </a:r>
          </a:p>
        </p:txBody>
      </p:sp>
      <p:sp>
        <p:nvSpPr>
          <p:cNvPr id="36" name="文本框 10"/>
          <p:cNvSpPr/>
          <p:nvPr>
            <p:custDataLst>
              <p:tags r:id="rId9"/>
            </p:custDataLst>
          </p:nvPr>
        </p:nvSpPr>
        <p:spPr>
          <a:xfrm>
            <a:off x="4511675" y="2438400"/>
            <a:ext cx="4518660" cy="57844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每一小格表示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多少牛</a:t>
            </a:r>
          </a:p>
        </p:txBody>
      </p:sp>
      <p:sp>
        <p:nvSpPr>
          <p:cNvPr id="37" name="文本框 11"/>
          <p:cNvSpPr/>
          <p:nvPr>
            <p:custDataLst>
              <p:tags r:id="rId10"/>
            </p:custDataLst>
          </p:nvPr>
        </p:nvSpPr>
        <p:spPr>
          <a:xfrm>
            <a:off x="4580255" y="4114800"/>
            <a:ext cx="4425315" cy="153332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所测力的方向与弹簧轴线方向在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一条直线上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，弹簧不靠在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刻度盘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上</a:t>
            </a:r>
          </a:p>
        </p:txBody>
      </p:sp>
      <p:sp>
        <p:nvSpPr>
          <p:cNvPr id="38" name="文本框 12"/>
          <p:cNvSpPr/>
          <p:nvPr>
            <p:custDataLst>
              <p:tags r:id="rId11"/>
            </p:custDataLst>
          </p:nvPr>
        </p:nvSpPr>
        <p:spPr>
          <a:xfrm>
            <a:off x="4580255" y="5715000"/>
            <a:ext cx="4434840" cy="1056259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2B4D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视线与刻度盘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垂直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</a:t>
            </a:r>
            <a:r>
              <a:rPr lang="zh-CN" altLang="en-US" sz="280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记录时写上</a:t>
            </a:r>
            <a:r>
              <a:rPr lang="zh-CN" altLang="en-US" sz="280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单位</a:t>
            </a: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40" name="文本框 14"/>
          <p:cNvSpPr txBox="1"/>
          <p:nvPr>
            <p:custDataLst>
              <p:tags r:id="rId12"/>
            </p:custDataLst>
          </p:nvPr>
        </p:nvSpPr>
        <p:spPr>
          <a:xfrm>
            <a:off x="900000" y="837883"/>
            <a:ext cx="33216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5.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正确的使用方法：</a:t>
            </a:r>
          </a:p>
        </p:txBody>
      </p:sp>
      <p:cxnSp>
        <p:nvCxnSpPr>
          <p:cNvPr id="41" name="直接连接符 40"/>
          <p:cNvCxnSpPr/>
          <p:nvPr>
            <p:custDataLst>
              <p:tags r:id="rId13"/>
            </p:custDataLst>
          </p:nvPr>
        </p:nvCxnSpPr>
        <p:spPr>
          <a:xfrm>
            <a:off x="3886200" y="1752283"/>
            <a:ext cx="625475" cy="0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30" idx="3"/>
            <a:endCxn id="36" idx="1"/>
          </p:cNvCxnSpPr>
          <p:nvPr>
            <p:custDataLst>
              <p:tags r:id="rId14"/>
            </p:custDataLst>
          </p:nvPr>
        </p:nvCxnSpPr>
        <p:spPr>
          <a:xfrm flipV="1">
            <a:off x="3886200" y="2727960"/>
            <a:ext cx="625475" cy="26670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>
            <p:custDataLst>
              <p:tags r:id="rId15"/>
            </p:custDataLst>
          </p:nvPr>
        </p:nvCxnSpPr>
        <p:spPr>
          <a:xfrm flipV="1">
            <a:off x="3839210" y="3615055"/>
            <a:ext cx="788035" cy="6985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>
            <p:custDataLst>
              <p:tags r:id="rId16"/>
            </p:custDataLst>
          </p:nvPr>
        </p:nvCxnSpPr>
        <p:spPr>
          <a:xfrm>
            <a:off x="3886200" y="4876800"/>
            <a:ext cx="694055" cy="0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>
            <p:custDataLst>
              <p:tags r:id="rId17"/>
            </p:custDataLst>
          </p:nvPr>
        </p:nvCxnSpPr>
        <p:spPr>
          <a:xfrm>
            <a:off x="3886835" y="6233160"/>
            <a:ext cx="685165" cy="15240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18"/>
            </p:custDataLst>
          </p:nvPr>
        </p:nvCxnSpPr>
        <p:spPr>
          <a:xfrm flipH="1">
            <a:off x="2438400" y="2044065"/>
            <a:ext cx="0" cy="421005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endCxn id="31" idx="0"/>
          </p:cNvCxnSpPr>
          <p:nvPr>
            <p:custDataLst>
              <p:tags r:id="rId19"/>
            </p:custDataLst>
          </p:nvPr>
        </p:nvCxnSpPr>
        <p:spPr>
          <a:xfrm flipH="1">
            <a:off x="2402840" y="2926080"/>
            <a:ext cx="0" cy="403225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endCxn id="31" idx="0"/>
          </p:cNvCxnSpPr>
          <p:nvPr>
            <p:custDataLst>
              <p:tags r:id="rId20"/>
            </p:custDataLst>
          </p:nvPr>
        </p:nvCxnSpPr>
        <p:spPr>
          <a:xfrm flipH="1">
            <a:off x="2402840" y="2789555"/>
            <a:ext cx="0" cy="539750"/>
          </a:xfrm>
          <a:prstGeom prst="line">
            <a:avLst/>
          </a:prstGeom>
          <a:ln w="19050">
            <a:solidFill>
              <a:srgbClr val="02B4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5058" descr="D:\力的测量\4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/>
          <a:srcRect r="-9544" b="39714"/>
          <a:stretch>
            <a:fillRect/>
          </a:stretch>
        </p:blipFill>
        <p:spPr>
          <a:xfrm>
            <a:off x="2195513" y="1484313"/>
            <a:ext cx="2103437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直接连接符 45059"/>
          <p:cNvSpPr/>
          <p:nvPr>
            <p:custDataLst>
              <p:tags r:id="rId2"/>
            </p:custDataLst>
          </p:nvPr>
        </p:nvSpPr>
        <p:spPr>
          <a:xfrm>
            <a:off x="3492500" y="3141663"/>
            <a:ext cx="1223963" cy="7191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直接连接符 45060"/>
          <p:cNvSpPr/>
          <p:nvPr>
            <p:custDataLst>
              <p:tags r:id="rId3"/>
            </p:custDataLst>
          </p:nvPr>
        </p:nvSpPr>
        <p:spPr>
          <a:xfrm flipV="1">
            <a:off x="3419475" y="2276475"/>
            <a:ext cx="1385888" cy="7762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直接连接符 45061"/>
          <p:cNvSpPr/>
          <p:nvPr>
            <p:custDataLst>
              <p:tags r:id="rId4"/>
            </p:custDataLst>
          </p:nvPr>
        </p:nvSpPr>
        <p:spPr>
          <a:xfrm flipV="1">
            <a:off x="3492500" y="3070225"/>
            <a:ext cx="1511300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矩形 45065"/>
          <p:cNvSpPr/>
          <p:nvPr>
            <p:custDataLst>
              <p:tags r:id="rId5"/>
            </p:custDataLst>
          </p:nvPr>
        </p:nvSpPr>
        <p:spPr>
          <a:xfrm>
            <a:off x="5868988" y="1196975"/>
            <a:ext cx="1200150" cy="990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en-US" altLang="zh-CN" sz="6600" b="1">
                <a:solidFill>
                  <a:srgbClr val="FF3300"/>
                </a:solidFill>
                <a:latin typeface="Times New Roman" panose="02020603050405020304" charset="0"/>
                <a:ea typeface="华文琥珀" panose="02010800040101010101" pitchFamily="2" charset="-122"/>
              </a:rPr>
              <a:t>×</a:t>
            </a:r>
          </a:p>
        </p:txBody>
      </p:sp>
      <p:sp>
        <p:nvSpPr>
          <p:cNvPr id="45067" name="矩形 45066"/>
          <p:cNvSpPr/>
          <p:nvPr>
            <p:custDataLst>
              <p:tags r:id="rId6"/>
            </p:custDataLst>
          </p:nvPr>
        </p:nvSpPr>
        <p:spPr>
          <a:xfrm>
            <a:off x="6156325" y="2492375"/>
            <a:ext cx="852488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6000" b="1">
                <a:solidFill>
                  <a:srgbClr val="FF3300"/>
                </a:solidFill>
                <a:latin typeface="Times New Roman" panose="02020603050405020304" charset="0"/>
                <a:ea typeface="华文琥珀" panose="02010800040101010101" pitchFamily="2" charset="-122"/>
              </a:rPr>
              <a:t>√</a:t>
            </a:r>
          </a:p>
        </p:txBody>
      </p:sp>
      <p:sp>
        <p:nvSpPr>
          <p:cNvPr id="45068" name="矩形 45067"/>
          <p:cNvSpPr/>
          <p:nvPr>
            <p:custDataLst>
              <p:tags r:id="rId7"/>
            </p:custDataLst>
          </p:nvPr>
        </p:nvSpPr>
        <p:spPr>
          <a:xfrm>
            <a:off x="5795963" y="3502025"/>
            <a:ext cx="1200150" cy="9890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en-US" altLang="zh-CN" sz="6600" b="1">
                <a:solidFill>
                  <a:srgbClr val="FF3300"/>
                </a:solidFill>
                <a:latin typeface="Times New Roman" panose="02020603050405020304" charset="0"/>
                <a:ea typeface="华文琥珀" panose="02010800040101010101" pitchFamily="2" charset="-122"/>
              </a:rPr>
              <a:t>×</a:t>
            </a:r>
          </a:p>
        </p:txBody>
      </p:sp>
      <p:pic>
        <p:nvPicPr>
          <p:cNvPr id="47114" name="图片 1" descr="图片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910138" y="1616075"/>
            <a:ext cx="87630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5" name="图片 2" descr="图片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141913" y="2557463"/>
            <a:ext cx="87630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6" name="图片 3" descr="图片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003800" y="3559175"/>
            <a:ext cx="876300" cy="87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  <p:sp>
        <p:nvSpPr>
          <p:cNvPr id="45058" name="矩形 45057"/>
          <p:cNvSpPr/>
          <p:nvPr>
            <p:custDataLst>
              <p:tags r:id="rId12"/>
            </p:custDataLst>
          </p:nvPr>
        </p:nvSpPr>
        <p:spPr>
          <a:xfrm>
            <a:off x="914400" y="786765"/>
            <a:ext cx="506476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algn="ctr" eaLnBrk="0" fontAlgn="base" hangingPunct="0"/>
            <a:r>
              <a:rPr lang="en-US" altLang="zh-CN" sz="2800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6</a:t>
            </a:r>
            <a:r>
              <a:rPr lang="en-US" altLang="zh-CN" sz="2800" strike="noStrike" noProof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.弹簧测力计的正确计数方法</a:t>
            </a:r>
          </a:p>
        </p:txBody>
      </p:sp>
      <p:sp>
        <p:nvSpPr>
          <p:cNvPr id="2" name="文本占位符 1"/>
          <p:cNvSpPr txBox="1">
            <a:spLocks noGrp="1"/>
          </p:cNvSpPr>
          <p:nvPr>
            <p:ph type="body" sz="half" idx="1"/>
            <p:custDataLst>
              <p:tags r:id="rId13"/>
            </p:custDataLst>
          </p:nvPr>
        </p:nvSpPr>
        <p:spPr>
          <a:xfrm>
            <a:off x="7696200" y="5105400"/>
            <a:ext cx="2672715" cy="953135"/>
          </a:xfr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marL="0" lvl="0" algn="l" defTabSz="914400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读数时，视线必须与刻度盘垂直</a:t>
            </a: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/>
      <p:bldP spid="45067" grpId="0"/>
      <p:bldP spid="45068" grpId="0"/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00000" y="2362200"/>
            <a:ext cx="95015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检查弹簧测力计的指针是否指在零刻度线上，如果不在，应该把指针调节到零刻度线上。</a:t>
            </a:r>
          </a:p>
        </p:txBody>
      </p:sp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900000" y="1594485"/>
            <a:ext cx="95015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观察弹簧测力计的量程，并认清它的每个小格表示多少牛。</a:t>
            </a:r>
          </a:p>
        </p:txBody>
      </p:sp>
      <p:sp>
        <p:nvSpPr>
          <p:cNvPr id="28" name="文本框 27"/>
          <p:cNvSpPr txBox="1"/>
          <p:nvPr>
            <p:custDataLst>
              <p:tags r:id="rId3"/>
            </p:custDataLst>
          </p:nvPr>
        </p:nvSpPr>
        <p:spPr>
          <a:xfrm>
            <a:off x="900000" y="3810000"/>
            <a:ext cx="95015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用力拉弹簧测力计的挂钩，分别使指针指到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5N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的位置，感受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5N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的力。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00000" y="1034980"/>
            <a:ext cx="1339272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实 验</a:t>
            </a:r>
            <a:endParaRPr lang="zh-CN" altLang="en-US" sz="2800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392176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二、弹簧测力计</a:t>
            </a: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900000" y="2235514"/>
            <a:ext cx="9000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）把文具袋悬挂在弹簧测力计的挂钩上，文具袋对弹簧测力计的拉力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F</a:t>
            </a:r>
            <a:r>
              <a:rPr lang="en-US" altLang="zh-CN" sz="2800" baseline="-250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= </a:t>
            </a:r>
            <a:r>
              <a:rPr lang="en-US" altLang="zh-CN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   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</a:t>
            </a: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900000" y="3618819"/>
            <a:ext cx="9000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）用弹簧测力计沿水平方向拖动桌面上的文具袋，测量文具袋对弹簧测力的拉力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F</a:t>
            </a:r>
            <a:r>
              <a:rPr lang="en-US" altLang="zh-CN" sz="2800" baseline="-250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=</a:t>
            </a:r>
            <a:r>
              <a:rPr lang="en-US" altLang="zh-CN" sz="2800" u="sng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             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</a:t>
            </a:r>
            <a:endParaRPr lang="en-US" altLang="zh-CN" sz="2800"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900000" y="1447954"/>
            <a:ext cx="700617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测量身边小物体对弹簧测力计的拉力。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00000" y="1034980"/>
            <a:ext cx="1339272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实 验</a:t>
            </a:r>
            <a:endParaRPr lang="zh-CN" altLang="en-US" sz="2800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4125" y="1447845"/>
            <a:ext cx="10203951" cy="439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1. 知道弹力是由于物体发生形变而产生的力，弹力产生的条件。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2. 通过探究物体形变大小与外力的关系，领悟弹簧测力计的原理；通过观察和实验了解弹簧测力计的结构，能正确使用弹力测力计。通过实验操作学会弹簧测力计测量力的大小。认识生活中的弹簧测力计。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3. 知道国际单位制中力的单位是“牛顿（N）”。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4．初步了解弹性势能，知道发生形变的物体具有能量。对周围生活中的弹力应用的实例产生关注，体会科学技术的应用的价值</a:t>
            </a: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42220" y="453019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3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4" name="文本框 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学习目标</a:t>
                </a:r>
              </a:p>
            </p:txBody>
          </p:sp>
          <p:sp>
            <p:nvSpPr>
              <p:cNvPr id="5" name="箭头: V 形 19"/>
              <p:cNvSpPr/>
              <p:nvPr>
                <p:custDataLst>
                  <p:tags r:id="rId6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7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8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87042" cy="661670"/>
            <a:chOff x="392358" y="630578"/>
            <a:chExt cx="10972342" cy="496181"/>
          </a:xfrm>
        </p:grpSpPr>
        <p:grpSp>
          <p:nvGrpSpPr>
            <p:cNvPr id="5" name="组合 4"/>
            <p:cNvGrpSpPr/>
            <p:nvPr>
              <p:custDataLst>
                <p:tags r:id="rId20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7" name="文本框 6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课堂小结</a:t>
                </a:r>
              </a:p>
            </p:txBody>
          </p:sp>
          <p:sp>
            <p:nvSpPr>
              <p:cNvPr id="8" name="箭头: V 形 19"/>
              <p:cNvSpPr/>
              <p:nvPr>
                <p:custDataLst>
                  <p:tags r:id="rId23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箭头: V 形 20"/>
              <p:cNvSpPr/>
              <p:nvPr>
                <p:custDataLst>
                  <p:tags r:id="rId24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箭头: V 形 21"/>
              <p:cNvSpPr/>
              <p:nvPr>
                <p:custDataLst>
                  <p:tags r:id="rId25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/>
            <p:cNvCxnSpPr/>
            <p:nvPr>
              <p:custDataLst>
                <p:tags r:id="rId21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2177966" y="3075709"/>
            <a:ext cx="1147125" cy="2022221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1884218" y="2274736"/>
            <a:ext cx="1272503" cy="502679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七边形 5"/>
          <p:cNvSpPr/>
          <p:nvPr>
            <p:custDataLst>
              <p:tags r:id="rId4"/>
            </p:custDataLst>
          </p:nvPr>
        </p:nvSpPr>
        <p:spPr>
          <a:xfrm>
            <a:off x="3583709" y="997527"/>
            <a:ext cx="824196" cy="497638"/>
          </a:xfrm>
          <a:prstGeom prst="heptagon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899795" y="1268730"/>
            <a:ext cx="8481061" cy="4892040"/>
            <a:chOff x="1558961" y="1492848"/>
            <a:chExt cx="7042850" cy="5422272"/>
          </a:xfrm>
        </p:grpSpPr>
        <p:sp>
          <p:nvSpPr>
            <p:cNvPr id="18" name="AutoShape 39"/>
            <p:cNvSpPr/>
            <p:nvPr>
              <p:custDataLst>
                <p:tags r:id="rId6"/>
              </p:custDataLst>
            </p:nvPr>
          </p:nvSpPr>
          <p:spPr>
            <a:xfrm>
              <a:off x="2415220" y="2495028"/>
              <a:ext cx="240726" cy="2483403"/>
            </a:xfrm>
            <a:prstGeom prst="leftBrace">
              <a:avLst>
                <a:gd name="adj1" fmla="val 112500"/>
                <a:gd name="adj2" fmla="val 50000"/>
              </a:avLst>
            </a:prstGeom>
            <a:noFill/>
            <a:ln w="31750">
              <a:solidFill>
                <a:srgbClr val="FF66FF"/>
              </a:solidFill>
              <a:round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/>
            </a:p>
          </p:txBody>
        </p:sp>
        <p:sp>
          <p:nvSpPr>
            <p:cNvPr id="19" name="Text Box 65"/>
            <p:cNvSpPr/>
            <p:nvPr>
              <p:custDataLst>
                <p:tags r:id="rId7"/>
              </p:custDataLst>
            </p:nvPr>
          </p:nvSpPr>
          <p:spPr>
            <a:xfrm>
              <a:off x="1558961" y="3429072"/>
              <a:ext cx="836853" cy="60740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2B4D6"/>
              </a:solidFill>
              <a:miter lim="800000"/>
            </a:ln>
          </p:spPr>
          <p:txBody>
            <a:bodyPr wrap="square" bIns="72000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弹力</a:t>
              </a:r>
            </a:p>
          </p:txBody>
        </p:sp>
        <p:sp>
          <p:nvSpPr>
            <p:cNvPr id="21" name="Text Box 66"/>
            <p:cNvSpPr/>
            <p:nvPr>
              <p:custDataLst>
                <p:tags r:id="rId8"/>
              </p:custDataLst>
            </p:nvPr>
          </p:nvSpPr>
          <p:spPr>
            <a:xfrm>
              <a:off x="2750698" y="2340957"/>
              <a:ext cx="1406355" cy="57854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2B4D6"/>
              </a:solidFill>
              <a:miter lim="800000"/>
            </a:ln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微软雅黑" panose="020B0503020204020204" charset="-122"/>
                  <a:ea typeface="微软雅黑"/>
                </a:rPr>
                <a:t>一、弹力</a:t>
              </a:r>
            </a:p>
          </p:txBody>
        </p:sp>
        <p:sp>
          <p:nvSpPr>
            <p:cNvPr id="22" name="Text Box 66"/>
            <p:cNvSpPr/>
            <p:nvPr>
              <p:custDataLst>
                <p:tags r:id="rId9"/>
              </p:custDataLst>
            </p:nvPr>
          </p:nvSpPr>
          <p:spPr>
            <a:xfrm>
              <a:off x="2773373" y="4900771"/>
              <a:ext cx="2384001" cy="57854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2B4D6"/>
              </a:solidFill>
              <a:miter lim="800000"/>
            </a:ln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二、弹簧测力计</a:t>
              </a:r>
            </a:p>
          </p:txBody>
        </p:sp>
        <p:sp>
          <p:nvSpPr>
            <p:cNvPr id="23" name="AutoShape 40"/>
            <p:cNvSpPr/>
            <p:nvPr>
              <p:custDataLst>
                <p:tags r:id="rId10"/>
              </p:custDataLst>
            </p:nvPr>
          </p:nvSpPr>
          <p:spPr>
            <a:xfrm>
              <a:off x="4251970" y="1613906"/>
              <a:ext cx="338538" cy="2348666"/>
            </a:xfrm>
            <a:prstGeom prst="leftBrace">
              <a:avLst>
                <a:gd name="adj1" fmla="val 19757"/>
                <a:gd name="adj2" fmla="val 50000"/>
              </a:avLst>
            </a:prstGeom>
            <a:noFill/>
            <a:ln w="31750">
              <a:solidFill>
                <a:srgbClr val="FF66FF"/>
              </a:solidFill>
              <a:round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2200"/>
            </a:p>
          </p:txBody>
        </p:sp>
        <p:sp>
          <p:nvSpPr>
            <p:cNvPr id="26" name="AutoShape 40"/>
            <p:cNvSpPr/>
            <p:nvPr>
              <p:custDataLst>
                <p:tags r:id="rId11"/>
              </p:custDataLst>
            </p:nvPr>
          </p:nvSpPr>
          <p:spPr>
            <a:xfrm>
              <a:off x="5241217" y="4478476"/>
              <a:ext cx="379668" cy="2100215"/>
            </a:xfrm>
            <a:prstGeom prst="leftBrace">
              <a:avLst>
                <a:gd name="adj1" fmla="val 19757"/>
                <a:gd name="adj2" fmla="val 50000"/>
              </a:avLst>
            </a:prstGeom>
            <a:noFill/>
            <a:ln w="31750">
              <a:solidFill>
                <a:srgbClr val="FF66FF"/>
              </a:solidFill>
              <a:round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2200"/>
            </a:p>
          </p:txBody>
        </p:sp>
        <p:sp>
          <p:nvSpPr>
            <p:cNvPr id="28" name="Text Box 66"/>
            <p:cNvSpPr/>
            <p:nvPr>
              <p:custDataLst>
                <p:tags r:id="rId12"/>
              </p:custDataLst>
            </p:nvPr>
          </p:nvSpPr>
          <p:spPr>
            <a:xfrm>
              <a:off x="4716536" y="1492848"/>
              <a:ext cx="1169062" cy="578545"/>
            </a:xfrm>
            <a:prstGeom prst="rect">
              <a:avLst/>
            </a:prstGeom>
            <a:noFill/>
            <a:ln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95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弹性</a:t>
              </a:r>
            </a:p>
          </p:txBody>
        </p:sp>
        <p:sp>
          <p:nvSpPr>
            <p:cNvPr id="33" name="Text Box 66"/>
            <p:cNvSpPr/>
            <p:nvPr>
              <p:custDataLst>
                <p:tags r:id="rId13"/>
              </p:custDataLst>
            </p:nvPr>
          </p:nvSpPr>
          <p:spPr>
            <a:xfrm>
              <a:off x="5747442" y="4978192"/>
              <a:ext cx="1070454" cy="578545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原理</a:t>
              </a:r>
            </a:p>
          </p:txBody>
        </p:sp>
        <p:sp>
          <p:nvSpPr>
            <p:cNvPr id="35" name="Text Box 66"/>
            <p:cNvSpPr/>
            <p:nvPr>
              <p:custDataLst>
                <p:tags r:id="rId14"/>
              </p:custDataLst>
            </p:nvPr>
          </p:nvSpPr>
          <p:spPr>
            <a:xfrm>
              <a:off x="5747442" y="4327154"/>
              <a:ext cx="981337" cy="578545"/>
            </a:xfrm>
            <a:prstGeom prst="rect">
              <a:avLst/>
            </a:prstGeom>
            <a:noFill/>
            <a:ln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概念</a:t>
              </a:r>
            </a:p>
          </p:txBody>
        </p:sp>
        <p:sp>
          <p:nvSpPr>
            <p:cNvPr id="37" name="Text Box 66"/>
            <p:cNvSpPr/>
            <p:nvPr>
              <p:custDataLst>
                <p:tags r:id="rId15"/>
              </p:custDataLst>
            </p:nvPr>
          </p:nvSpPr>
          <p:spPr>
            <a:xfrm>
              <a:off x="4716537" y="3315052"/>
              <a:ext cx="3885274" cy="578545"/>
            </a:xfrm>
            <a:prstGeom prst="rect">
              <a:avLst/>
            </a:prstGeom>
            <a:noFill/>
            <a:ln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95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弹力的产生、方向、大小</a:t>
              </a:r>
            </a:p>
          </p:txBody>
        </p:sp>
        <p:sp>
          <p:nvSpPr>
            <p:cNvPr id="38" name="Text Box 66"/>
            <p:cNvSpPr/>
            <p:nvPr>
              <p:custDataLst>
                <p:tags r:id="rId16"/>
              </p:custDataLst>
            </p:nvPr>
          </p:nvSpPr>
          <p:spPr>
            <a:xfrm>
              <a:off x="4752922" y="2649937"/>
              <a:ext cx="1170117" cy="578545"/>
            </a:xfrm>
            <a:prstGeom prst="rect">
              <a:avLst/>
            </a:prstGeom>
            <a:noFill/>
            <a:ln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95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弹力</a:t>
              </a:r>
            </a:p>
          </p:txBody>
        </p:sp>
        <p:sp>
          <p:nvSpPr>
            <p:cNvPr id="39" name="Text Box 66"/>
            <p:cNvSpPr/>
            <p:nvPr>
              <p:custDataLst>
                <p:tags r:id="rId17"/>
              </p:custDataLst>
            </p:nvPr>
          </p:nvSpPr>
          <p:spPr>
            <a:xfrm>
              <a:off x="4752922" y="2087581"/>
              <a:ext cx="767774" cy="578545"/>
            </a:xfrm>
            <a:prstGeom prst="rect">
              <a:avLst/>
            </a:prstGeom>
            <a:noFill/>
            <a:ln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95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塑性</a:t>
              </a:r>
            </a:p>
          </p:txBody>
        </p:sp>
        <p:sp>
          <p:nvSpPr>
            <p:cNvPr id="40" name="Text Box 66"/>
            <p:cNvSpPr/>
            <p:nvPr>
              <p:custDataLst>
                <p:tags r:id="rId18"/>
              </p:custDataLst>
            </p:nvPr>
          </p:nvSpPr>
          <p:spPr>
            <a:xfrm>
              <a:off x="5810720" y="5660903"/>
              <a:ext cx="1097875" cy="578545"/>
            </a:xfrm>
            <a:prstGeom prst="rect">
              <a:avLst/>
            </a:prstGeom>
            <a:noFill/>
            <a:ln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结构</a:t>
              </a:r>
            </a:p>
          </p:txBody>
        </p:sp>
        <p:sp>
          <p:nvSpPr>
            <p:cNvPr id="41" name="Text Box 66"/>
            <p:cNvSpPr/>
            <p:nvPr>
              <p:custDataLst>
                <p:tags r:id="rId19"/>
              </p:custDataLst>
            </p:nvPr>
          </p:nvSpPr>
          <p:spPr>
            <a:xfrm>
              <a:off x="5747442" y="6336575"/>
              <a:ext cx="1618864" cy="578545"/>
            </a:xfrm>
            <a:prstGeom prst="rect">
              <a:avLst/>
            </a:prstGeom>
            <a:noFill/>
            <a:ln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buNone/>
              </a:pP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使用方法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4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4" name="文本框 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课堂检测</a:t>
                </a:r>
              </a:p>
            </p:txBody>
          </p:sp>
          <p:sp>
            <p:nvSpPr>
              <p:cNvPr id="5" name="箭头: V 形 19"/>
              <p:cNvSpPr/>
              <p:nvPr>
                <p:custDataLst>
                  <p:tags r:id="rId7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8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9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914400" y="1066800"/>
            <a:ext cx="1030160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1．小星和小华分别购买了两只不同品牌的乒乓球，为了比较两只乒乓球的弹性大小，他们设计了几种方案，你认为能够解决这个问题的最好方案是（　　）</a:t>
            </a: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A．把乒乓球从同一高度静止释放，比较落地后反弹的高度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B．把乒乓球沿不同方向抛向地面，比较落地后反弹的高度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C．把乒乓球从不同高度静止释放，比较落地后反弹的高度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D．用不同的力将乒乓球掷向地面，比较落地后反弹的高度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943600" y="2362200"/>
            <a:ext cx="15449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olidFill>
                  <a:srgbClr val="FF7777"/>
                </a:solidFill>
                <a:latin typeface="Times New Roman" panose="02020603050405020304" charset="0"/>
                <a:ea typeface="隶书" panose="02010509060101010101" pitchFamily="49" charset="-122"/>
                <a:cs typeface="Times New Roman" panose="02020603050405020304" charset="0"/>
                <a:sym typeface="+mn-ea"/>
              </a:rPr>
              <a:t>A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4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4" name="文本框 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课堂检测</a:t>
                </a:r>
              </a:p>
            </p:txBody>
          </p:sp>
          <p:sp>
            <p:nvSpPr>
              <p:cNvPr id="5" name="箭头: V 形 19"/>
              <p:cNvSpPr/>
              <p:nvPr>
                <p:custDataLst>
                  <p:tags r:id="rId7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8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9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304788" y="1295576"/>
            <a:ext cx="12085305" cy="4015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2.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关于弹力的说法正确的是（　　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）</a:t>
            </a:r>
            <a:endParaRPr lang="zh-CN" altLang="en-US" sz="3200">
              <a:solidFill>
                <a:prstClr val="black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A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．物体发生了形变就一定有弹力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B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．人坐在椅子上时人和椅子都受到弹力作用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C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．地球对月亮的吸引力是弹力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D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．用弹簧测力计测量物体的重力时使弹簧伸长的力是物体的重力 </a:t>
            </a:r>
          </a:p>
        </p:txBody>
      </p:sp>
      <p:sp>
        <p:nvSpPr>
          <p:cNvPr id="27" name="矩形 26"/>
          <p:cNvSpPr/>
          <p:nvPr>
            <p:custDataLst>
              <p:tags r:id="rId3"/>
            </p:custDataLst>
          </p:nvPr>
        </p:nvSpPr>
        <p:spPr>
          <a:xfrm>
            <a:off x="9906118" y="1371329"/>
            <a:ext cx="52382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9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4" name="文本框 3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课堂检测</a:t>
                </a:r>
              </a:p>
            </p:txBody>
          </p:sp>
          <p:sp>
            <p:nvSpPr>
              <p:cNvPr id="5" name="箭头: V 形 19"/>
              <p:cNvSpPr/>
              <p:nvPr>
                <p:custDataLst>
                  <p:tags r:id="rId12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914400" y="990600"/>
            <a:ext cx="102152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prstClr val="black"/>
                </a:solidFill>
                <a:latin typeface="Times New Roman" panose="02020603050405020304" charset="0"/>
              </a:rPr>
              <a:t>3.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请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读出图中两个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弹簧测力计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的示数。圆筒测力计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每个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小格表示</a:t>
            </a: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0.1 N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。</a:t>
            </a:r>
            <a:endParaRPr lang="zh-CN" altLang="en-US" sz="3200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24" y="1717608"/>
            <a:ext cx="3657601" cy="41952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38" y="2286290"/>
            <a:ext cx="3048000" cy="3496056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2711172" y="549376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读数</a:t>
            </a:r>
            <a:r>
              <a:rPr lang="en-US" altLang="zh-CN" sz="3200" smtClean="0">
                <a:solidFill>
                  <a:prstClr val="black"/>
                </a:solidFill>
                <a:latin typeface="Times New Roman" panose="02020603050405020304" charset="0"/>
              </a:rPr>
              <a:t>________</a:t>
            </a:r>
            <a:endParaRPr lang="zh-CN" altLang="en-US" sz="3200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6942885" y="563284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读数</a:t>
            </a: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________</a:t>
            </a:r>
            <a:endParaRPr lang="zh-CN" altLang="en-US" sz="2000"/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3747715" y="5650932"/>
            <a:ext cx="9941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</a:rPr>
              <a:t>1.5N</a:t>
            </a: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7963419" y="5488313"/>
            <a:ext cx="11993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</a:rPr>
              <a:t>1.15N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6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4" name="文本框 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课堂检测</a:t>
                </a:r>
              </a:p>
            </p:txBody>
          </p:sp>
          <p:sp>
            <p:nvSpPr>
              <p:cNvPr id="5" name="箭头: V 形 19"/>
              <p:cNvSpPr/>
              <p:nvPr>
                <p:custDataLst>
                  <p:tags r:id="rId9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7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533537" y="1524010"/>
            <a:ext cx="10584734" cy="4015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prstClr val="black"/>
                </a:solidFill>
                <a:latin typeface="Times New Roman" panose="02020603050405020304" charset="0"/>
              </a:rPr>
              <a:t>4.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下列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所提到的力不是弹力的是（　　</a:t>
            </a:r>
            <a:r>
              <a:rPr lang="zh-CN" altLang="en-US" sz="3200" smtClean="0">
                <a:solidFill>
                  <a:prstClr val="black"/>
                </a:solidFill>
                <a:latin typeface="Times New Roman" panose="02020603050405020304" charset="0"/>
              </a:rPr>
              <a:t>）</a:t>
            </a:r>
            <a:endParaRPr lang="zh-CN" altLang="en-US" sz="3200">
              <a:solidFill>
                <a:prstClr val="black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A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．吊绳对水桶的拉力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B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．桌面对茶杯的支持力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C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．坐在椅子上的人对椅子的压力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prstClr val="black"/>
                </a:solidFill>
                <a:latin typeface="Times New Roman" panose="02020603050405020304" charset="0"/>
              </a:rPr>
              <a:t>D</a:t>
            </a:r>
            <a:r>
              <a:rPr lang="zh-CN" altLang="en-US" sz="3200">
                <a:solidFill>
                  <a:prstClr val="black"/>
                </a:solidFill>
                <a:latin typeface="Times New Roman" panose="02020603050405020304" charset="0"/>
              </a:rPr>
              <a:t>．磁铁间的吸引力</a:t>
            </a:r>
          </a:p>
        </p:txBody>
      </p:sp>
      <p:cxnSp>
        <p:nvCxnSpPr>
          <p:cNvPr id="11" name="肘形连接符 10"/>
          <p:cNvCxnSpPr/>
          <p:nvPr>
            <p:custDataLst>
              <p:tags r:id="rId3"/>
            </p:custDataLst>
          </p:nvPr>
        </p:nvCxnSpPr>
        <p:spPr>
          <a:xfrm>
            <a:off x="3808823" y="2251347"/>
            <a:ext cx="4373245" cy="753110"/>
          </a:xfrm>
          <a:prstGeom prst="bentConnector3">
            <a:avLst>
              <a:gd name="adj1" fmla="val 31131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8424716" y="2627902"/>
            <a:ext cx="28670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>
                <a:solidFill>
                  <a:srgbClr val="FF0000"/>
                </a:solidFill>
              </a:rPr>
              <a:t>弹力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产生的两个条件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en-US" altLang="zh-CN" sz="280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）两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物体相互接触；</a:t>
            </a:r>
            <a:endParaRPr lang="en-US" altLang="zh-CN" sz="280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）接触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后发生弹性</a:t>
            </a:r>
            <a:r>
              <a:rPr lang="zh-CN" altLang="en-US" sz="2800" smtClean="0">
                <a:solidFill>
                  <a:srgbClr val="FF0000"/>
                </a:solidFill>
              </a:rPr>
              <a:t>形变。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6772060" y="1704150"/>
            <a:ext cx="680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87042" cy="661670"/>
            <a:chOff x="392358" y="630578"/>
            <a:chExt cx="10972342" cy="496181"/>
          </a:xfrm>
        </p:grpSpPr>
        <p:grpSp>
          <p:nvGrpSpPr>
            <p:cNvPr id="3" name="组合 2"/>
            <p:cNvGrpSpPr/>
            <p:nvPr>
              <p:custDataLst>
                <p:tags r:id="rId12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4" name="文本框 3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课堂检测</a:t>
                </a:r>
              </a:p>
            </p:txBody>
          </p:sp>
          <p:sp>
            <p:nvSpPr>
              <p:cNvPr id="5" name="箭头: V 形 19"/>
              <p:cNvSpPr/>
              <p:nvPr>
                <p:custDataLst>
                  <p:tags r:id="rId15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" name="箭头: V 形 20"/>
              <p:cNvSpPr/>
              <p:nvPr>
                <p:custDataLst>
                  <p:tags r:id="rId16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17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13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1680126" y="2428009"/>
            <a:ext cx="1147125" cy="2022221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1386378" y="1627036"/>
            <a:ext cx="1272503" cy="502679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00000" y="1066986"/>
            <a:ext cx="900000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5.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小凡在练习使用弹簧测力计（以下简称测力计）测量重力时，他先将测力计竖直放置，反复几次轻拉挂钩后，测力计的指针位置如右图甲所示。</a:t>
            </a: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700" y="2252833"/>
            <a:ext cx="2826920" cy="2947409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914605" y="2819530"/>
            <a:ext cx="72000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1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）此测力计的量程是（           ）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。若此时他将一个重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的物体悬挂于挂钩上，静止后，测力计的示数应该（         ）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3N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（选填“大于”“等于”或“小于”）。</a:t>
            </a: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838200" y="4953000"/>
            <a:ext cx="764032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（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）在老师的指导下，小凡调整了测力计，将某物体悬挂好。物体静止后，指针指在如图乙所示的位置，读出测力计上的数是（      ）</a:t>
            </a:r>
            <a:r>
              <a:rPr lang="en-US" altLang="zh-CN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。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5115452" y="2971516"/>
            <a:ext cx="9329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0~5</a:t>
            </a: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6476981" y="6172270"/>
            <a:ext cx="932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2.6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4800467" y="4114789"/>
            <a:ext cx="9329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大于</a:t>
            </a:r>
          </a:p>
        </p:txBody>
      </p:sp>
      <p:pic>
        <p:nvPicPr>
          <p:cNvPr id="21" name="New picture"/>
          <p:cNvPicPr/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795000" y="10515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09414" y="792409"/>
            <a:ext cx="10973271" cy="5385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782" y="3814728"/>
            <a:ext cx="12208304" cy="30455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689398" y="3236194"/>
            <a:ext cx="503126" cy="49765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-1" y="685720"/>
            <a:ext cx="503127" cy="544211"/>
          </a:xfrm>
          <a:prstGeom prst="rect">
            <a:avLst/>
          </a:prstGeom>
        </p:spPr>
      </p:pic>
      <p:sp>
        <p:nvSpPr>
          <p:cNvPr id="14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81258" y="1498555"/>
            <a:ext cx="1043829" cy="2061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400" b="1" smtClean="0">
                <a:solidFill>
                  <a:srgbClr val="00B5D6"/>
                </a:solidFill>
                <a:latin typeface="微软雅黑" panose="020B0503020204020204" charset="-122"/>
                <a:ea typeface="微软雅黑"/>
                <a:cs typeface="+mn-ea"/>
                <a:sym typeface="+mn-lt"/>
              </a:rPr>
              <a:t>目录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002" y="3332892"/>
            <a:ext cx="992337" cy="882794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4570730" y="1752600"/>
            <a:ext cx="5092700" cy="521970"/>
            <a:chOff x="2906898" y="1827541"/>
            <a:chExt cx="4408302" cy="391461"/>
          </a:xfrm>
        </p:grpSpPr>
        <p:sp>
          <p:nvSpPr>
            <p:cNvPr id="11" name="文本框 10"/>
            <p:cNvSpPr txBox="1"/>
            <p:nvPr>
              <p:custDataLst>
                <p:tags r:id="rId11"/>
              </p:custDataLst>
            </p:nvPr>
          </p:nvSpPr>
          <p:spPr>
            <a:xfrm>
              <a:off x="3755684" y="1827541"/>
              <a:ext cx="3559516" cy="39146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2800">
                  <a:solidFill>
                    <a:srgbClr val="FF8015"/>
                  </a:solidFill>
                  <a:latin typeface="Times New Roman" panose="02020603050405020304" charset="0"/>
                  <a:ea typeface="微软雅黑"/>
                  <a:sym typeface="+mn-ea"/>
                </a:rPr>
                <a:t>弹力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2906898" y="1827541"/>
              <a:ext cx="848833" cy="39146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  <a:latin typeface="Times New Roman" panose="02020603050405020304" charset="0"/>
                  <a:ea typeface="微软雅黑"/>
                  <a:cs typeface="Times New Roman" panose="02020603050405020304" charset="0"/>
                  <a:sym typeface="+mn-lt"/>
                </a:rPr>
                <a:t>01</a:t>
              </a:r>
            </a:p>
          </p:txBody>
        </p:sp>
      </p:grpSp>
      <p:grpSp>
        <p:nvGrpSpPr>
          <p:cNvPr id="21" name="组合 20"/>
          <p:cNvGrpSpPr/>
          <p:nvPr>
            <p:custDataLst>
              <p:tags r:id="rId8"/>
            </p:custDataLst>
          </p:nvPr>
        </p:nvGrpSpPr>
        <p:grpSpPr>
          <a:xfrm>
            <a:off x="4558665" y="2895600"/>
            <a:ext cx="5093335" cy="521970"/>
            <a:chOff x="2905858" y="1873259"/>
            <a:chExt cx="4409342" cy="391463"/>
          </a:xfrm>
        </p:grpSpPr>
        <p:sp>
          <p:nvSpPr>
            <p:cNvPr id="22" name="文本框 21"/>
            <p:cNvSpPr txBox="1"/>
            <p:nvPr>
              <p:custDataLst>
                <p:tags r:id="rId9"/>
              </p:custDataLst>
            </p:nvPr>
          </p:nvSpPr>
          <p:spPr>
            <a:xfrm>
              <a:off x="3765287" y="1873259"/>
              <a:ext cx="3549913" cy="3914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2800">
                  <a:solidFill>
                    <a:srgbClr val="FF8015"/>
                  </a:solidFill>
                  <a:latin typeface="Times New Roman" panose="02020603050405020304" charset="0"/>
                  <a:ea typeface="微软雅黑"/>
                  <a:sym typeface="+mn-ea"/>
                </a:rPr>
                <a:t>弹簧测力计</a:t>
              </a:r>
            </a:p>
          </p:txBody>
        </p:sp>
        <p:sp>
          <p:nvSpPr>
            <p:cNvPr id="23" name="文本框 22"/>
            <p:cNvSpPr txBox="1"/>
            <p:nvPr>
              <p:custDataLst>
                <p:tags r:id="rId10"/>
              </p:custDataLst>
            </p:nvPr>
          </p:nvSpPr>
          <p:spPr>
            <a:xfrm>
              <a:off x="2905858" y="1873259"/>
              <a:ext cx="853228" cy="39146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  <a:latin typeface="Times New Roman" panose="02020603050405020304" charset="0"/>
                  <a:ea typeface="微软雅黑"/>
                  <a:cs typeface="Times New Roman" panose="02020603050405020304" charset="0"/>
                  <a:sym typeface="+mn-lt"/>
                </a:rPr>
                <a:t>02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6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b="1">
                    <a:solidFill>
                      <a:srgbClr val="FF0007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新课引入</a:t>
                </a:r>
              </a:p>
            </p:txBody>
          </p:sp>
          <p:sp>
            <p:nvSpPr>
              <p:cNvPr id="8" name="箭头: V 形 19"/>
              <p:cNvSpPr/>
              <p:nvPr>
                <p:custDataLst>
                  <p:tags r:id="rId9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箭头: V 形 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箭头: V 形 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弹弓射击比赛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71600" y="1676400"/>
            <a:ext cx="9448800" cy="490728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900000" y="990600"/>
            <a:ext cx="8991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</a:rPr>
              <a:t>同学们，你们玩过弹弓吗，如果现在有弹弓射击比赛你想去么？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26345" y="278394"/>
            <a:ext cx="11687042" cy="661670"/>
            <a:chOff x="392358" y="630578"/>
            <a:chExt cx="10972342" cy="496181"/>
          </a:xfrm>
        </p:grpSpPr>
        <p:grpSp>
          <p:nvGrpSpPr>
            <p:cNvPr id="6" name="组合 5"/>
            <p:cNvGrpSpPr/>
            <p:nvPr>
              <p:custDataLst>
                <p:tags r:id="rId15"/>
              </p:custDataLst>
            </p:nvPr>
          </p:nvGrpSpPr>
          <p:grpSpPr>
            <a:xfrm>
              <a:off x="526964" y="630578"/>
              <a:ext cx="3206138" cy="444172"/>
              <a:chOff x="526964" y="630578"/>
              <a:chExt cx="3206138" cy="444172"/>
            </a:xfrm>
          </p:grpSpPr>
          <p:sp>
            <p:nvSpPr>
              <p:cNvPr id="7" name="文本框 6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b="1">
                    <a:solidFill>
                      <a:srgbClr val="FF0007"/>
                    </a:solidFill>
                    <a:latin typeface="微软雅黑" panose="020B0503020204020204" charset="-122"/>
                    <a:ea typeface="微软雅黑"/>
                    <a:cs typeface="+mn-ea"/>
                    <a:sym typeface="+mn-ea"/>
                  </a:rPr>
                  <a:t>新课引入</a:t>
                </a:r>
              </a:p>
            </p:txBody>
          </p:sp>
          <p:sp>
            <p:nvSpPr>
              <p:cNvPr id="8" name="箭头: V 形 19"/>
              <p:cNvSpPr/>
              <p:nvPr>
                <p:custDataLst>
                  <p:tags r:id="rId18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箭头: V 形 20"/>
              <p:cNvSpPr/>
              <p:nvPr>
                <p:custDataLst>
                  <p:tags r:id="rId19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箭头: V 形 21"/>
              <p:cNvSpPr/>
              <p:nvPr>
                <p:custDataLst>
                  <p:tags r:id="rId20"/>
                </p:custDataLst>
              </p:nvPr>
            </p:nvSpPr>
            <p:spPr>
              <a:xfrm>
                <a:off x="3359476" y="701124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/>
            <p:cNvCxnSpPr/>
            <p:nvPr>
              <p:custDataLst>
                <p:tags r:id="rId16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899795" y="990600"/>
            <a:ext cx="9573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</a:rPr>
              <a:t>同学们，让我们暂且放过弹弓射击，拿起桌上的这些工具做一做吧！</a:t>
            </a:r>
          </a:p>
        </p:txBody>
      </p:sp>
      <p:grpSp>
        <p:nvGrpSpPr>
          <p:cNvPr id="29" name="组合 28"/>
          <p:cNvGrpSpPr/>
          <p:nvPr>
            <p:custDataLst>
              <p:tags r:id="rId3"/>
            </p:custDataLst>
          </p:nvPr>
        </p:nvGrpSpPr>
        <p:grpSpPr>
          <a:xfrm>
            <a:off x="3037629" y="1820242"/>
            <a:ext cx="2427039" cy="2266617"/>
            <a:chOff x="3702582" y="1136380"/>
            <a:chExt cx="2468418" cy="2266617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582" y="1136380"/>
              <a:ext cx="2468418" cy="1911140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>
              <p:custDataLst>
                <p:tags r:id="rId14"/>
              </p:custDataLst>
            </p:nvPr>
          </p:nvSpPr>
          <p:spPr>
            <a:xfrm>
              <a:off x="4303312" y="3033665"/>
              <a:ext cx="1147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charset="-122"/>
                  <a:ea typeface="微软雅黑"/>
                </a:rPr>
                <a:t>手压直尺</a:t>
              </a:r>
            </a:p>
          </p:txBody>
        </p:sp>
      </p:grpSp>
      <p:grpSp>
        <p:nvGrpSpPr>
          <p:cNvPr id="32" name="组合 31"/>
          <p:cNvGrpSpPr/>
          <p:nvPr>
            <p:custDataLst>
              <p:tags r:id="rId4"/>
            </p:custDataLst>
          </p:nvPr>
        </p:nvGrpSpPr>
        <p:grpSpPr>
          <a:xfrm>
            <a:off x="5909214" y="1820242"/>
            <a:ext cx="2468418" cy="2266617"/>
            <a:chOff x="7562013" y="1136380"/>
            <a:chExt cx="2468418" cy="2266617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bright="20000" contrast="-20000"/>
                      </a14:imgEffect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2013" y="1136380"/>
              <a:ext cx="2468418" cy="1911140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>
              <p:custDataLst>
                <p:tags r:id="rId12"/>
              </p:custDataLst>
            </p:nvPr>
          </p:nvSpPr>
          <p:spPr>
            <a:xfrm>
              <a:off x="8156319" y="3033665"/>
              <a:ext cx="1421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charset="-122"/>
                  <a:ea typeface="微软雅黑"/>
                </a:rPr>
                <a:t>手拉橡皮筋 </a:t>
              </a:r>
            </a:p>
          </p:txBody>
        </p:sp>
      </p:grpSp>
      <p:grpSp>
        <p:nvGrpSpPr>
          <p:cNvPr id="34" name="组合 33"/>
          <p:cNvGrpSpPr/>
          <p:nvPr>
            <p:custDataLst>
              <p:tags r:id="rId5"/>
            </p:custDataLst>
          </p:nvPr>
        </p:nvGrpSpPr>
        <p:grpSpPr>
          <a:xfrm>
            <a:off x="3016939" y="4086859"/>
            <a:ext cx="2468418" cy="2530948"/>
            <a:chOff x="3739155" y="3595968"/>
            <a:chExt cx="2468418" cy="2530948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95" b="10695"/>
            <a:stretch>
              <a:fillRect/>
            </a:stretch>
          </p:blipFill>
          <p:spPr>
            <a:xfrm>
              <a:off x="3739155" y="3595968"/>
              <a:ext cx="2468418" cy="2175163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>
              <p:custDataLst>
                <p:tags r:id="rId10"/>
              </p:custDataLst>
            </p:nvPr>
          </p:nvSpPr>
          <p:spPr>
            <a:xfrm>
              <a:off x="4303311" y="5757584"/>
              <a:ext cx="1340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charset="-122"/>
                  <a:ea typeface="微软雅黑"/>
                </a:rPr>
                <a:t>手捏橡皮泥</a:t>
              </a:r>
            </a:p>
          </p:txBody>
        </p:sp>
      </p:grpSp>
      <p:grpSp>
        <p:nvGrpSpPr>
          <p:cNvPr id="36" name="组合 35"/>
          <p:cNvGrpSpPr/>
          <p:nvPr>
            <p:custDataLst>
              <p:tags r:id="rId6"/>
            </p:custDataLst>
          </p:nvPr>
        </p:nvGrpSpPr>
        <p:grpSpPr>
          <a:xfrm>
            <a:off x="5907632" y="4094426"/>
            <a:ext cx="2454553" cy="2544495"/>
            <a:chOff x="7604803" y="3595968"/>
            <a:chExt cx="2610615" cy="2544495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803" y="3595968"/>
              <a:ext cx="2610615" cy="2160610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>
              <p:custDataLst>
                <p:tags r:id="rId8"/>
              </p:custDataLst>
            </p:nvPr>
          </p:nvSpPr>
          <p:spPr>
            <a:xfrm>
              <a:off x="8353456" y="5771131"/>
              <a:ext cx="12174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charset="-122"/>
                  <a:ea typeface="微软雅黑"/>
                </a:rPr>
                <a:t>手压面团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180000" y="288000"/>
            <a:ext cx="1838036" cy="498764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177966" y="3075709"/>
            <a:ext cx="1147125" cy="2022221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1884218" y="2274736"/>
            <a:ext cx="1272503" cy="502679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99795" y="963930"/>
            <a:ext cx="101841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通过上面的视频以及实验，我们来介绍“弹力”。</a:t>
            </a:r>
          </a:p>
        </p:txBody>
      </p:sp>
      <p:sp>
        <p:nvSpPr>
          <p:cNvPr id="45" name="文本框 44"/>
          <p:cNvSpPr txBox="1"/>
          <p:nvPr>
            <p:custDataLst>
              <p:tags r:id="rId5"/>
            </p:custDataLst>
          </p:nvPr>
        </p:nvSpPr>
        <p:spPr>
          <a:xfrm>
            <a:off x="899795" y="2133600"/>
            <a:ext cx="99841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弹性：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受力时发生形变，不受力时，又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恢复到原来的形状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，物体的这种性质叫做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弹性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。这种形变称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弹性形变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6" name="文本框 45"/>
          <p:cNvSpPr txBox="1"/>
          <p:nvPr>
            <p:custDataLst>
              <p:tags r:id="rId6"/>
            </p:custDataLst>
          </p:nvPr>
        </p:nvSpPr>
        <p:spPr>
          <a:xfrm>
            <a:off x="1000125" y="3810000"/>
            <a:ext cx="99841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塑性：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形变后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不能自动地恢复到原来的形状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，物体的这种性质叫做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塑性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。这种形变称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塑性形变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（也称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非弹性形变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）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.</a:t>
            </a:r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0000" y="288000"/>
            <a:ext cx="1838036" cy="498764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2177966" y="3075709"/>
            <a:ext cx="1147125" cy="2022221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1884218" y="2274736"/>
            <a:ext cx="1272503" cy="502679"/>
          </a:xfrm>
          <a:prstGeom prst="ellipse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1260000" y="1164569"/>
            <a:ext cx="904778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弹力：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物体由于发生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  <a:ea typeface="微软雅黑"/>
              </a:rPr>
              <a:t>弹性形变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而产生的力叫做弹力。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634836" y="4248727"/>
            <a:ext cx="711200" cy="434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3124464" y="2361922"/>
            <a:ext cx="664528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弹力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产生的条件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是什么？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弹力的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方向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指向什么方向？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决定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弹力大小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的因素是什么？</a:t>
            </a:r>
            <a:endParaRPr lang="en-US" altLang="zh-CN" sz="28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3124200"/>
            <a:ext cx="1808480" cy="17824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212217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914400" y="838200"/>
            <a:ext cx="104400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现在请同学们跟着老师的要求，再次做以下实验，并思考弹力产生条件、弹力的方向是什么样的？</a:t>
            </a: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040" y="3581400"/>
            <a:ext cx="2426970" cy="191135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838200" y="2286000"/>
            <a:ext cx="96894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/>
              <a:t>按以下步骤完成实验，感受一下有没有弹力，方向如何。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步骤一：</a:t>
            </a:r>
            <a:r>
              <a:rPr lang="zh-CN" altLang="en-US" sz="2800"/>
              <a:t>用手压尺子。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步骤二：</a:t>
            </a:r>
            <a:r>
              <a:rPr lang="zh-CN" altLang="en-US" sz="2800"/>
              <a:t>手不不接触尺子。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步骤三：</a:t>
            </a:r>
            <a:r>
              <a:rPr lang="zh-CN" altLang="en-US" sz="2800"/>
              <a:t>手接触尺子。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705" y="288290"/>
            <a:ext cx="2122170" cy="498475"/>
          </a:xfrm>
          <a:prstGeom prst="rect">
            <a:avLst/>
          </a:prstGeom>
          <a:solidFill>
            <a:srgbClr val="02B4D6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一、弹力</a:t>
            </a:r>
          </a:p>
        </p:txBody>
      </p:sp>
      <p:sp>
        <p:nvSpPr>
          <p:cNvPr id="24" name="文本框 23"/>
          <p:cNvSpPr txBox="1"/>
          <p:nvPr>
            <p:custDataLst>
              <p:tags r:id="rId2"/>
            </p:custDataLst>
          </p:nvPr>
        </p:nvSpPr>
        <p:spPr>
          <a:xfrm>
            <a:off x="900000" y="914400"/>
            <a:ext cx="544322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/>
              <a:t>用同样的方法完成以下两个实验：</a:t>
            </a:r>
          </a:p>
        </p:txBody>
      </p:sp>
      <p:grpSp>
        <p:nvGrpSpPr>
          <p:cNvPr id="17" name="组合 16"/>
          <p:cNvGrpSpPr/>
          <p:nvPr>
            <p:custDataLst>
              <p:tags r:id="rId3"/>
            </p:custDataLst>
          </p:nvPr>
        </p:nvGrpSpPr>
        <p:grpSpPr>
          <a:xfrm>
            <a:off x="6343015" y="1828800"/>
            <a:ext cx="3597910" cy="2837146"/>
            <a:chOff x="7562013" y="1071252"/>
            <a:chExt cx="2468418" cy="2404851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-20000"/>
                      </a14:imgEffect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2013" y="1071252"/>
              <a:ext cx="2468418" cy="203187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8"/>
              </p:custDataLst>
            </p:nvPr>
          </p:nvSpPr>
          <p:spPr>
            <a:xfrm>
              <a:off x="8156319" y="3033665"/>
              <a:ext cx="1421180" cy="442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微软雅黑" panose="020B0503020204020204" charset="-122"/>
                  <a:ea typeface="微软雅黑"/>
                </a:rPr>
                <a:t>手拉橡皮筋 </a:t>
              </a:r>
            </a:p>
          </p:txBody>
        </p:sp>
      </p:grpSp>
      <p:grpSp>
        <p:nvGrpSpPr>
          <p:cNvPr id="34" name="组合 33"/>
          <p:cNvGrpSpPr/>
          <p:nvPr>
            <p:custDataLst>
              <p:tags r:id="rId4"/>
            </p:custDataLst>
          </p:nvPr>
        </p:nvGrpSpPr>
        <p:grpSpPr>
          <a:xfrm>
            <a:off x="1219200" y="1752600"/>
            <a:ext cx="3930015" cy="3023312"/>
            <a:chOff x="3739155" y="3595968"/>
            <a:chExt cx="2670810" cy="2612693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95" b="10695"/>
            <a:stretch>
              <a:fillRect/>
            </a:stretch>
          </p:blipFill>
          <p:spPr>
            <a:xfrm>
              <a:off x="3739155" y="3595968"/>
              <a:ext cx="2670810" cy="2160882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>
              <p:custDataLst>
                <p:tags r:id="rId6"/>
              </p:custDataLst>
            </p:nvPr>
          </p:nvSpPr>
          <p:spPr>
            <a:xfrm>
              <a:off x="4303311" y="5757584"/>
              <a:ext cx="1340107" cy="451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微软雅黑" panose="020B0503020204020204" charset="-122"/>
                  <a:ea typeface="微软雅黑"/>
                </a:rPr>
                <a:t>手捏橡皮泥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OUTPUT_FOLDER" val="F:\我图VIP设计PPT上传\10月份上传文件\298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QUIZZES" val="0"/>
  <p:tag name="ISPRING_SCORM_RATE_SLIDES" val="1"/>
  <p:tag name="ISPRING_ULTRA_SCORM_COURSE_ID" val="82ADB108-2F67-4B4E-A97E-19ABB6FAC58E"/>
  <p:tag name="ISPRINGCLOUDFOLDERID" val="0"/>
  <p:tag name="ISPRINGCLOUDFOLDERPATH" val="Repository"/>
  <p:tag name="ISPRINGONLINEFOLDERID" val="0"/>
  <p:tag name="ISPRINGONLINEFOLDERPATH" val="Content Lis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  <p:tag name="KSO_WM_UNIT_LINE_FILL_TYPE" val="2"/>
  <p:tag name="KSO_WM_UNIT_LINE_FORE_SCHEMECOLOR_INDEX" val="14"/>
  <p:tag name="KSO_WM_UNIT_LINE_FORE_SCHEMECOLOR_INDEX_BRIGHTNESS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  <p:tag name="KSO_WM_UNIT_TEXT_FILL_FORE_SCHEMECOLOR_INDEX" val="13"/>
  <p:tag name="KSO_WM_UNIT_TEXT_FILL_FORE_SCHEMECOLOR_INDEX_BRIGHTNESS" val="0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  <p:tag name="KSO_WM_UNIT_LINE_FILL_TYPE" val="2"/>
  <p:tag name="KSO_WM_UNIT_LINE_FORE_SCHEMECOLOR_INDEX" val="10"/>
  <p:tag name="KSO_WM_UNIT_LINE_FORE_SCHEMECOLOR_INDEX_BRIGHTNESS" val="-0.5"/>
  <p:tag name="KSO_WM_UNIT_TEXT_FILL_FORE_SCHEMECOLOR_INDEX" val="13"/>
  <p:tag name="KSO_WM_UNIT_TEXT_FILL_FORE_SCHEMECOLOR_INDEX_BRIGHTNESS" val="0"/>
  <p:tag name="KSO_WM_UNIT_TEXT_FILL_TYPE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  <p:tag name="KSO_WM_UNIT_LINE_FILL_TYPE" val="2"/>
  <p:tag name="KSO_WM_UNIT_LINE_FORE_SCHEMECOLOR_INDEX" val="10"/>
  <p:tag name="KSO_WM_UNIT_LINE_FORE_SCHEMECOLOR_INDEX_BRIGHTNESS" val="-0.5"/>
  <p:tag name="KSO_WM_UNIT_TEXT_FILL_FORE_SCHEMECOLOR_INDEX" val="13"/>
  <p:tag name="KSO_WM_UNIT_TEXT_FILL_FORE_SCHEMECOLOR_INDEX_BRIGHTNESS" val="0"/>
  <p:tag name="KSO_WM_UNIT_TEXT_FILL_TYPE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  <p:tag name="KSO_WM_UNIT_LINE_FILL_TYPE" val="2"/>
  <p:tag name="KSO_WM_UNIT_LINE_FORE_SCHEMECOLOR_INDEX" val="10"/>
  <p:tag name="KSO_WM_UNIT_LINE_FORE_SCHEMECOLOR_INDEX_BRIGHTNESS" val="-0.5"/>
  <p:tag name="KSO_WM_UNIT_TEXT_FILL_FORE_SCHEMECOLOR_INDEX" val="13"/>
  <p:tag name="KSO_WM_UNIT_TEXT_FILL_FORE_SCHEMECOLOR_INDEX_BRIGHTNESS" val="0"/>
  <p:tag name="KSO_WM_UNIT_TEXT_FILL_TYPE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  <p:tag name="KSO_WM_UNIT_LINE_FILL_TYPE" val="2"/>
  <p:tag name="KSO_WM_UNIT_LINE_FORE_SCHEMECOLOR_INDEX" val="10"/>
  <p:tag name="KSO_WM_UNIT_LINE_FORE_SCHEMECOLOR_INDEX_BRIGHTNESS" val="-0.5"/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  <p:tag name="KSO_WM_UNIT_LINE_FILL_TYPE" val="2"/>
  <p:tag name="KSO_WM_UNIT_LINE_FORE_SCHEMECOLOR_INDEX" val="10"/>
  <p:tag name="KSO_WM_UNIT_LINE_FORE_SCHEMECOLOR_INDEX_BRIGHTNESS" val="-0.5"/>
  <p:tag name="KSO_WM_UNIT_TEXT_FILL_FORE_SCHEMECOLOR_INDEX" val="13"/>
  <p:tag name="KSO_WM_UNIT_TEXT_FILL_FORE_SCHEMECOLOR_INDEX_BRIGHTNESS" val="0"/>
  <p:tag name="KSO_WM_UNIT_TEXT_FILL_TYPE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  <p:tag name="KSO_WM_UNIT_LINE_FILL_TYPE" val="2"/>
  <p:tag name="KSO_WM_UNIT_LINE_FORE_SCHEMECOLOR_INDEX" val="10"/>
  <p:tag name="KSO_WM_UNIT_LINE_FORE_SCHEMECOLOR_INDEX_BRIGHTNESS" val="-0.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  <p:tag name="KSO_WM_UNIT_LINE_FILL_TYPE" val="2"/>
  <p:tag name="KSO_WM_UNIT_LINE_FORE_SCHEMECOLOR_INDEX" val="10"/>
  <p:tag name="KSO_WM_UNIT_LINE_FORE_SCHEMECOLOR_INDEX_BRIGHTNESS" val="-0.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  <p:tag name="KSO_WM_UNIT_LINE_FILL_TYPE" val="2"/>
  <p:tag name="KSO_WM_UNIT_LINE_FORE_SCHEMECOLOR_INDEX" val="10"/>
  <p:tag name="KSO_WM_UNIT_LINE_FORE_SCHEMECOLOR_INDEX_BRIGHTNESS" val="-0.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  <p:tag name="KSO_WM_UNIT_LINE_FILL_TYPE" val="2"/>
  <p:tag name="KSO_WM_UNIT_LINE_FORE_SCHEMECOLOR_INDEX" val="10"/>
  <p:tag name="KSO_WM_UNIT_LINE_FORE_SCHEMECOLOR_INDEX_BRIGHTNESS" val="-0.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  <p:tag name="KSO_WM_UNIT_LINE_FILL_TYPE" val="2"/>
  <p:tag name="KSO_WM_UNIT_LINE_FORE_SCHEMECOLOR_INDEX" val="10"/>
  <p:tag name="KSO_WM_UNIT_LINE_FORE_SCHEMECOLOR_INDEX_BRIGHTNESS" val="-0.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  <p:tag name="KSO_WM_UNIT_LINE_FILL_TYPE" val="2"/>
  <p:tag name="KSO_WM_UNIT_LINE_FORE_SCHEMECOLOR_INDEX" val="10"/>
  <p:tag name="KSO_WM_UNIT_LINE_FORE_SCHEMECOLOR_INDEX_BRIGHTNESS" val="-0.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  <p:tag name="KSO_WM_UNIT_LINE_FILL_TYPE" val="2"/>
  <p:tag name="KSO_WM_UNIT_LINE_FORE_SCHEMECOLOR_INDEX" val="10"/>
  <p:tag name="KSO_WM_UNIT_LINE_FORE_SCHEMECOLOR_INDEX_BRIGHTNESS" val="-0.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  <p:tag name="KSO_WM_UNIT_LINE_FILL_TYPE" val="2"/>
  <p:tag name="KSO_WM_UNIT_LINE_FORE_SCHEMECOLOR_INDEX" val="10"/>
  <p:tag name="KSO_WM_UNIT_LINE_FORE_SCHEMECOLOR_INDEX_BRIGHTNESS" val="-0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  <p:tag name="KSO_WM_UNIT_LINE_FILL_TYPE" val="2"/>
  <p:tag name="KSO_WM_UNIT_LINE_FORE_SCHEMECOLOR_INDEX" val="10"/>
  <p:tag name="KSO_WM_UNIT_LINE_FORE_SCHEMECOLOR_INDEX_BRIGHTNESS" val="-0.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  <p:tag name="KSO_WM_UNIT_LINE_FILL_TYPE" val="2"/>
  <p:tag name="KSO_WM_UNIT_LINE_FORE_SCHEMECOLOR_INDEX" val="10"/>
  <p:tag name="KSO_WM_UNIT_LINE_FORE_SCHEMECOLOR_INDEX_BRIGHTNESS" val="-0.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  <p:tag name="KSO_WM_UNIT_LINE_FILL_TYPE" val="2"/>
  <p:tag name="KSO_WM_UNIT_LINE_FORE_SCHEMECOLOR_INDEX" val="10"/>
  <p:tag name="KSO_WM_UNIT_LINE_FORE_SCHEMECOLOR_INDEX_BRIGHTNESS" val="-0.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  <p:tag name="KSO_WM_UNIT_LINE_FILL_TYPE" val="2"/>
  <p:tag name="KSO_WM_UNIT_LINE_FORE_SCHEMECOLOR_INDEX" val="10"/>
  <p:tag name="KSO_WM_UNIT_LINE_FORE_SCHEMECOLOR_INDEX_BRIGHTNESS" val="-0.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  <p:tag name="KSO_WM_UNIT_LINE_FILL_TYPE" val="2"/>
  <p:tag name="KSO_WM_UNIT_LINE_FORE_SCHEMECOLOR_INDEX" val="10"/>
  <p:tag name="KSO_WM_UNIT_LINE_FORE_SCHEMECOLOR_INDEX_BRIGHTNESS" val="-0.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  <p:tag name="KSO_WM_MEDIACOVER_FLAG" val="1"/>
  <p:tag name="KSO_WM_UNIT_MEDIACOVER_BTN_STATE" val="1"/>
  <p:tag name="KSO_WM_UNIT_MEDIACOVER_BTNRECT" val="0*0*0*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heme/theme1.xml><?xml version="1.0" encoding="utf-8"?>
<a:theme xmlns:a="http://schemas.openxmlformats.org/drawingml/2006/main" name="Office 主题">
  <a:themeElements>
    <a:clrScheme name="自定义 10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199B7"/>
      </a:accent1>
      <a:accent2>
        <a:srgbClr val="FF9933"/>
      </a:accent2>
      <a:accent3>
        <a:srgbClr val="0199B7"/>
      </a:accent3>
      <a:accent4>
        <a:srgbClr val="FF9933"/>
      </a:accent4>
      <a:accent5>
        <a:srgbClr val="0199B7"/>
      </a:accent5>
      <a:accent6>
        <a:srgbClr val="FF9933"/>
      </a:accent6>
      <a:hlink>
        <a:srgbClr val="0199B7"/>
      </a:hlink>
      <a:folHlink>
        <a:srgbClr val="FF9933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1707</Words>
  <Application>Microsoft Office PowerPoint</Application>
  <PresentationFormat>自定义</PresentationFormat>
  <Paragraphs>156</Paragraphs>
  <Slides>25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2021-03-01T14:23:28Z</cp:lastPrinted>
  <dcterms:created xsi:type="dcterms:W3CDTF">2021-03-01T14:23:28Z</dcterms:created>
  <dcterms:modified xsi:type="dcterms:W3CDTF">2021-04-06T13:06:14Z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